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33" r:id="rId1"/>
  </p:sldMasterIdLst>
  <p:notesMasterIdLst>
    <p:notesMasterId r:id="rId16"/>
  </p:notesMasterIdLst>
  <p:sldIdLst>
    <p:sldId id="256" r:id="rId2"/>
    <p:sldId id="281" r:id="rId3"/>
    <p:sldId id="297" r:id="rId4"/>
    <p:sldId id="296" r:id="rId5"/>
    <p:sldId id="282" r:id="rId6"/>
    <p:sldId id="289" r:id="rId7"/>
    <p:sldId id="290" r:id="rId8"/>
    <p:sldId id="291" r:id="rId9"/>
    <p:sldId id="292" r:id="rId10"/>
    <p:sldId id="298" r:id="rId11"/>
    <p:sldId id="285" r:id="rId12"/>
    <p:sldId id="293" r:id="rId13"/>
    <p:sldId id="295" r:id="rId14"/>
    <p:sldId id="28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CAD2CD-FCA4-448E-B388-927BF9FEB7DC}" v="4278" dt="2024-02-01T14:01:20.372"/>
    <p1510:client id="{7B789C15-B802-4336-B6B4-51EF2369E799}" v="45" dt="2024-02-01T15:35:56.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528A3-1E8F-4FC5-93A9-AEB7ECE25875}"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7CF9D-27D4-4FA3-B0CD-928819FBC547}" type="slidenum">
              <a:rPr lang="en-US" smtClean="0"/>
              <a:t>‹#›</a:t>
            </a:fld>
            <a:endParaRPr lang="en-US"/>
          </a:p>
        </p:txBody>
      </p:sp>
    </p:spTree>
    <p:extLst>
      <p:ext uri="{BB962C8B-B14F-4D97-AF65-F5344CB8AC3E}">
        <p14:creationId xmlns:p14="http://schemas.microsoft.com/office/powerpoint/2010/main" val="343537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i="1"/>
          </a:p>
        </p:txBody>
      </p:sp>
      <p:sp>
        <p:nvSpPr>
          <p:cNvPr id="4" name="Slide Number Placeholder 3"/>
          <p:cNvSpPr>
            <a:spLocks noGrp="1"/>
          </p:cNvSpPr>
          <p:nvPr>
            <p:ph type="sldNum" sz="quarter" idx="5"/>
          </p:nvPr>
        </p:nvSpPr>
        <p:spPr/>
        <p:txBody>
          <a:bodyPr/>
          <a:lstStyle/>
          <a:p>
            <a:fld id="{DC57CF9D-27D4-4FA3-B0CD-928819FBC547}" type="slidenum">
              <a:rPr lang="en-US" smtClean="0"/>
              <a:t>1</a:t>
            </a:fld>
            <a:endParaRPr lang="en-US"/>
          </a:p>
        </p:txBody>
      </p:sp>
    </p:spTree>
    <p:extLst>
      <p:ext uri="{BB962C8B-B14F-4D97-AF65-F5344CB8AC3E}">
        <p14:creationId xmlns:p14="http://schemas.microsoft.com/office/powerpoint/2010/main" val="327752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p>
            <a:fld id="{5586B75A-687E-405C-8A0B-8D00578BA2C3}" type="datetimeFigureOut">
              <a:rPr lang="en-US" dirty="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68278832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dirty="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01196789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dirty="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8876168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2423126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401010925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dirty="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52143111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dirty="0"/>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9258149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7087845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5077518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67193049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Date Placeholder 8"/>
          <p:cNvSpPr>
            <a:spLocks noGrp="1"/>
          </p:cNvSpPr>
          <p:nvPr>
            <p:ph type="dt" sz="half" idx="10"/>
          </p:nvPr>
        </p:nvSpPr>
        <p:spPr/>
        <p:txBody>
          <a:bodyPr/>
          <a:lstStyle/>
          <a:p>
            <a:fld id="{5586B75A-687E-405C-8A0B-8D00578BA2C3}" type="datetimeFigureOut">
              <a:rPr lang="en-US" dirty="0"/>
              <a:pPr/>
              <a:t>4/5/2024</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90490925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4/5/2024</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2877378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transition spd="slow">
    <p:wipe/>
  </p:transition>
  <p:hf sldNum="0" hdr="0" ftr="0" dt="0"/>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talguardian.com/blog/what-data-exfiltration" TargetMode="External"/><Relationship Id="rId2" Type="http://schemas.openxmlformats.org/officeDocument/2006/relationships/hyperlink" Target="https://doi.org/10.1016/j.cose.2018.09.00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33038" y="770467"/>
            <a:ext cx="3740270" cy="3352800"/>
          </a:xfrm>
        </p:spPr>
        <p:txBody>
          <a:bodyPr anchorCtr="1">
            <a:normAutofit/>
          </a:bodyPr>
          <a:lstStyle/>
          <a:p>
            <a:r>
              <a:rPr lang="en-US" sz="2600" b="1"/>
              <a:t>Digital Forensics Technology and Practices: </a:t>
            </a:r>
            <a:br>
              <a:rPr lang="en-US" sz="2600" b="1">
                <a:cs typeface="Calibri Light"/>
              </a:rPr>
            </a:br>
            <a:br>
              <a:rPr lang="en-US" sz="2600" b="1"/>
            </a:br>
            <a:r>
              <a:rPr lang="en-US" sz="2600" b="1"/>
              <a:t>Project 2 – The Hacker Attacks</a:t>
            </a:r>
            <a:br>
              <a:rPr lang="en-US" sz="2600" b="1">
                <a:cs typeface="Calibri Light"/>
              </a:rPr>
            </a:br>
            <a:br>
              <a:rPr lang="en-US" sz="2600" b="1">
                <a:cs typeface="Calibri Light"/>
              </a:rPr>
            </a:br>
            <a:r>
              <a:rPr lang="en-US" sz="2600" b="1">
                <a:cs typeface="Calibri Light"/>
              </a:rPr>
              <a:t>CST640 Section 9042</a:t>
            </a:r>
            <a:br>
              <a:rPr lang="en-US" sz="2600" b="1">
                <a:cs typeface="Calibri Light"/>
              </a:rPr>
            </a:br>
            <a:r>
              <a:rPr lang="en-US" sz="2600" b="1">
                <a:cs typeface="Calibri Light"/>
              </a:rPr>
              <a:t>Ryan Steggerda</a:t>
            </a:r>
            <a:br>
              <a:rPr lang="en-US" sz="2600" b="1">
                <a:cs typeface="Calibri Light"/>
              </a:rPr>
            </a:br>
            <a:r>
              <a:rPr lang="en-US" sz="2600" b="1">
                <a:cs typeface="Calibri Light"/>
              </a:rPr>
              <a:t>2/1/2024</a:t>
            </a:r>
          </a:p>
        </p:txBody>
      </p:sp>
      <p:pic>
        <p:nvPicPr>
          <p:cNvPr id="3" name="Picture 2" descr="A circular logo with a shield and red and gold lines&#10;&#10;Description automatically generated">
            <a:extLst>
              <a:ext uri="{FF2B5EF4-FFF2-40B4-BE49-F238E27FC236}">
                <a16:creationId xmlns:a16="http://schemas.microsoft.com/office/drawing/2014/main" id="{11E19A1E-1CD9-AF41-DCA3-AABD66C6545A}"/>
              </a:ext>
            </a:extLst>
          </p:cNvPr>
          <p:cNvPicPr>
            <a:picLocks noChangeAspect="1"/>
          </p:cNvPicPr>
          <p:nvPr/>
        </p:nvPicPr>
        <p:blipFill rotWithShape="1">
          <a:blip r:embed="rId5"/>
          <a:srcRect r="2" b="2097"/>
          <a:stretch/>
        </p:blipFill>
        <p:spPr>
          <a:xfrm>
            <a:off x="-10287" y="10"/>
            <a:ext cx="7552267" cy="6857990"/>
          </a:xfrm>
          <a:prstGeom prst="rect">
            <a:avLst/>
          </a:prstGeom>
        </p:spPr>
      </p:pic>
      <p:sp>
        <p:nvSpPr>
          <p:cNvPr id="5" name="TextBox 4">
            <a:extLst>
              <a:ext uri="{FF2B5EF4-FFF2-40B4-BE49-F238E27FC236}">
                <a16:creationId xmlns:a16="http://schemas.microsoft.com/office/drawing/2014/main" id="{9DF41348-222C-4582-99EE-806FAB8A243C}"/>
              </a:ext>
            </a:extLst>
          </p:cNvPr>
          <p:cNvSpPr txBox="1"/>
          <p:nvPr/>
        </p:nvSpPr>
        <p:spPr>
          <a:xfrm>
            <a:off x="7410449" y="4619625"/>
            <a:ext cx="184731" cy="369332"/>
          </a:xfrm>
          <a:prstGeom prst="rect">
            <a:avLst/>
          </a:prstGeom>
          <a:noFill/>
        </p:spPr>
        <p:txBody>
          <a:bodyPr wrap="none" lIns="91440" tIns="45720" rIns="91440" bIns="45720" rtlCol="0" anchor="t">
            <a:spAutoFit/>
          </a:bodyPr>
          <a:lstStyle/>
          <a:p>
            <a:endParaRPr lang="en-US">
              <a:solidFill>
                <a:schemeClr val="bg1"/>
              </a:solidFill>
              <a:cs typeface="Calibri Light"/>
            </a:endParaRPr>
          </a:p>
        </p:txBody>
      </p:sp>
      <p:pic>
        <p:nvPicPr>
          <p:cNvPr id="4" name="Recording">
            <a:hlinkClick r:id="" action="ppaction://media"/>
            <a:extLst>
              <a:ext uri="{FF2B5EF4-FFF2-40B4-BE49-F238E27FC236}">
                <a16:creationId xmlns:a16="http://schemas.microsoft.com/office/drawing/2014/main" id="{71CFE0D4-DDFC-B785-901B-ACE8C0398D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9290" y="116517"/>
            <a:ext cx="730250" cy="730250"/>
          </a:xfrm>
          <a:prstGeom prst="rect">
            <a:avLst/>
          </a:prstGeom>
        </p:spPr>
      </p:pic>
    </p:spTree>
    <p:extLst>
      <p:ext uri="{BB962C8B-B14F-4D97-AF65-F5344CB8AC3E}">
        <p14:creationId xmlns:p14="http://schemas.microsoft.com/office/powerpoint/2010/main" val="5548629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657224" y="499533"/>
            <a:ext cx="10772775" cy="956734"/>
          </a:xfrm>
        </p:spPr>
        <p:txBody>
          <a:bodyPr>
            <a:normAutofit/>
          </a:bodyPr>
          <a:lstStyle/>
          <a:p>
            <a:pPr algn="ctr"/>
            <a:r>
              <a:rPr lang="en-US"/>
              <a:t>Adding a Batch File to Startup</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123518" y="1701800"/>
            <a:ext cx="11822949" cy="5088467"/>
          </a:xfrm>
        </p:spPr>
        <p:txBody>
          <a:bodyPr vert="horz" lIns="91440" tIns="45720" rIns="91440" bIns="45720" rtlCol="0" anchor="t">
            <a:normAutofit/>
          </a:bodyPr>
          <a:lstStyle/>
          <a:p>
            <a:pPr>
              <a:buFont typeface="Arial" panose="020B0604020202020204" pitchFamily="34" charset="0"/>
              <a:buChar char="•"/>
            </a:pPr>
            <a:r>
              <a:rPr lang="en-US">
                <a:cs typeface="Calibri Light"/>
              </a:rPr>
              <a:t>Batch files, as seen below, are simply script files that are designed to run repetitive tasks from the windows cmd.</a:t>
            </a:r>
          </a:p>
          <a:p>
            <a:pPr>
              <a:buChar char="•"/>
            </a:pPr>
            <a:r>
              <a:rPr lang="en-US">
                <a:cs typeface="Calibri Light"/>
              </a:rPr>
              <a:t>Attackers can force the users system to run </a:t>
            </a:r>
            <a:r>
              <a:rPr lang="en-US" err="1">
                <a:cs typeface="Calibri Light"/>
              </a:rPr>
              <a:t>self made</a:t>
            </a:r>
            <a:r>
              <a:rPr lang="en-US">
                <a:cs typeface="Calibri Light"/>
              </a:rPr>
              <a:t> batch files during the startup phase to perform a number of tasks, such as sending a signal to the attackers system and downloading malware </a:t>
            </a:r>
            <a:r>
              <a:rPr lang="en-US">
                <a:ea typeface="+mn-lt"/>
                <a:cs typeface="+mn-lt"/>
              </a:rPr>
              <a:t>(Zhan et al., 2022)</a:t>
            </a:r>
            <a:r>
              <a:rPr lang="en-US">
                <a:cs typeface="Calibri Light"/>
              </a:rPr>
              <a:t>.</a:t>
            </a:r>
          </a:p>
          <a:p>
            <a:pPr>
              <a:buChar char="•"/>
            </a:pPr>
            <a:endParaRPr lang="en-US">
              <a:solidFill>
                <a:schemeClr val="tx1"/>
              </a:solidFill>
              <a:cs typeface="Calibri Light"/>
            </a:endParaRPr>
          </a:p>
          <a:p>
            <a:pPr>
              <a:buChar char="•"/>
            </a:pPr>
            <a:endParaRPr lang="en-US">
              <a:solidFill>
                <a:schemeClr val="tx1"/>
              </a:solidFill>
              <a:cs typeface="Calibri Light"/>
            </a:endParaRPr>
          </a:p>
          <a:p>
            <a:pPr>
              <a:buChar char="•"/>
            </a:pPr>
            <a:r>
              <a:rPr lang="en-US">
                <a:cs typeface="Calibri Light"/>
              </a:rPr>
              <a:t>The startup directory is often target choice for these malicious batch files as often times the startup is the best time to run these scripts to avoid detection.</a:t>
            </a:r>
          </a:p>
        </p:txBody>
      </p:sp>
      <p:pic>
        <p:nvPicPr>
          <p:cNvPr id="4" name="Picture 3" descr="A black background with green text&#10;&#10;Description automatically generated">
            <a:extLst>
              <a:ext uri="{FF2B5EF4-FFF2-40B4-BE49-F238E27FC236}">
                <a16:creationId xmlns:a16="http://schemas.microsoft.com/office/drawing/2014/main" id="{A8DFF937-47A1-C0E0-5E31-71659F0D440B}"/>
              </a:ext>
            </a:extLst>
          </p:cNvPr>
          <p:cNvPicPr>
            <a:picLocks noChangeAspect="1"/>
          </p:cNvPicPr>
          <p:nvPr/>
        </p:nvPicPr>
        <p:blipFill>
          <a:blip r:embed="rId4"/>
          <a:stretch>
            <a:fillRect/>
          </a:stretch>
        </p:blipFill>
        <p:spPr>
          <a:xfrm>
            <a:off x="2989697" y="3429269"/>
            <a:ext cx="6096000" cy="738015"/>
          </a:xfrm>
          <a:prstGeom prst="rect">
            <a:avLst/>
          </a:prstGeom>
        </p:spPr>
      </p:pic>
      <p:pic>
        <p:nvPicPr>
          <p:cNvPr id="6" name="Picture 5" descr="A black screen with green text&#10;&#10;Description automatically generated">
            <a:extLst>
              <a:ext uri="{FF2B5EF4-FFF2-40B4-BE49-F238E27FC236}">
                <a16:creationId xmlns:a16="http://schemas.microsoft.com/office/drawing/2014/main" id="{1E91279B-CD45-EDAD-C4DD-291F83BDF0EB}"/>
              </a:ext>
            </a:extLst>
          </p:cNvPr>
          <p:cNvPicPr>
            <a:picLocks noChangeAspect="1"/>
          </p:cNvPicPr>
          <p:nvPr/>
        </p:nvPicPr>
        <p:blipFill>
          <a:blip r:embed="rId5"/>
          <a:stretch>
            <a:fillRect/>
          </a:stretch>
        </p:blipFill>
        <p:spPr>
          <a:xfrm>
            <a:off x="3049797" y="5368741"/>
            <a:ext cx="6096000" cy="775674"/>
          </a:xfrm>
          <a:prstGeom prst="rect">
            <a:avLst/>
          </a:prstGeom>
        </p:spPr>
      </p:pic>
      <p:sp>
        <p:nvSpPr>
          <p:cNvPr id="5" name="TextBox 4">
            <a:extLst>
              <a:ext uri="{FF2B5EF4-FFF2-40B4-BE49-F238E27FC236}">
                <a16:creationId xmlns:a16="http://schemas.microsoft.com/office/drawing/2014/main" id="{4DF8CC94-A83B-1529-0014-4B9F6F9293C5}"/>
              </a:ext>
            </a:extLst>
          </p:cNvPr>
          <p:cNvSpPr txBox="1"/>
          <p:nvPr/>
        </p:nvSpPr>
        <p:spPr>
          <a:xfrm>
            <a:off x="6108192" y="3694176"/>
            <a:ext cx="29748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Light"/>
              </a:rPr>
              <a:t>‎</a:t>
            </a:r>
            <a:r>
              <a:rPr lang="en-US">
                <a:solidFill>
                  <a:srgbClr val="FF0000"/>
                </a:solidFill>
                <a:cs typeface="Calibri Light"/>
              </a:rPr>
              <a:t>February ‎1, ‎2024, ‏‎4:20:38 AM</a:t>
            </a:r>
          </a:p>
          <a:p>
            <a:pPr algn="l"/>
            <a:endParaRPr lang="en-US">
              <a:cs typeface="Calibri Light"/>
            </a:endParaRPr>
          </a:p>
        </p:txBody>
      </p:sp>
      <p:sp>
        <p:nvSpPr>
          <p:cNvPr id="7" name="TextBox 6">
            <a:extLst>
              <a:ext uri="{FF2B5EF4-FFF2-40B4-BE49-F238E27FC236}">
                <a16:creationId xmlns:a16="http://schemas.microsoft.com/office/drawing/2014/main" id="{A2800B0D-CB49-7BA8-22D6-CE74FB3F0AE2}"/>
              </a:ext>
            </a:extLst>
          </p:cNvPr>
          <p:cNvSpPr txBox="1"/>
          <p:nvPr/>
        </p:nvSpPr>
        <p:spPr>
          <a:xfrm>
            <a:off x="6041136" y="5650991"/>
            <a:ext cx="30662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aseline="0">
                <a:solidFill>
                  <a:srgbClr val="FFFFFF"/>
                </a:solidFill>
                <a:latin typeface="Calibri Light"/>
              </a:rPr>
              <a:t>‎</a:t>
            </a:r>
            <a:r>
              <a:rPr lang="en-US" sz="1800" baseline="0">
                <a:solidFill>
                  <a:srgbClr val="FF0000"/>
                </a:solidFill>
                <a:latin typeface="Calibri Light"/>
              </a:rPr>
              <a:t>February ‎1, ‎2024, ‏‎</a:t>
            </a:r>
            <a:r>
              <a:rPr lang="en-US">
                <a:solidFill>
                  <a:srgbClr val="FF0000"/>
                </a:solidFill>
                <a:latin typeface="Calibri Light"/>
              </a:rPr>
              <a:t>4:22:19</a:t>
            </a:r>
            <a:r>
              <a:rPr lang="en-US" sz="1800" baseline="0">
                <a:solidFill>
                  <a:srgbClr val="FF0000"/>
                </a:solidFill>
                <a:latin typeface="Calibri Light"/>
              </a:rPr>
              <a:t> AM</a:t>
            </a:r>
            <a:r>
              <a:rPr lang="en-US" sz="1800">
                <a:solidFill>
                  <a:srgbClr val="FF0000"/>
                </a:solidFill>
                <a:latin typeface="Calibri Light"/>
                <a:ea typeface="Calibri Light"/>
                <a:cs typeface="Calibri Light"/>
              </a:rPr>
              <a:t>​</a:t>
            </a:r>
            <a:endParaRPr lang="en-US"/>
          </a:p>
        </p:txBody>
      </p:sp>
      <p:pic>
        <p:nvPicPr>
          <p:cNvPr id="8" name="Recording (7)">
            <a:hlinkClick r:id="" action="ppaction://media"/>
            <a:extLst>
              <a:ext uri="{FF2B5EF4-FFF2-40B4-BE49-F238E27FC236}">
                <a16:creationId xmlns:a16="http://schemas.microsoft.com/office/drawing/2014/main" id="{42D12F42-334E-E7C2-2E0D-AB9814409E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13772" y="436289"/>
            <a:ext cx="730250" cy="730250"/>
          </a:xfrm>
          <a:prstGeom prst="rect">
            <a:avLst/>
          </a:prstGeom>
        </p:spPr>
      </p:pic>
    </p:spTree>
    <p:extLst>
      <p:ext uri="{BB962C8B-B14F-4D97-AF65-F5344CB8AC3E}">
        <p14:creationId xmlns:p14="http://schemas.microsoft.com/office/powerpoint/2010/main" val="23795795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657224" y="499533"/>
            <a:ext cx="10772775" cy="956734"/>
          </a:xfrm>
        </p:spPr>
        <p:txBody>
          <a:bodyPr>
            <a:normAutofit/>
          </a:bodyPr>
          <a:lstStyle/>
          <a:p>
            <a:pPr algn="ctr"/>
            <a:r>
              <a:rPr lang="en-US"/>
              <a:t>Stealing Data</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676656" y="1286933"/>
            <a:ext cx="10753725" cy="5190067"/>
          </a:xfrm>
        </p:spPr>
        <p:txBody>
          <a:bodyPr vert="horz" lIns="91440" tIns="45720" rIns="91440" bIns="45720" rtlCol="0" anchor="t">
            <a:normAutofit/>
          </a:bodyPr>
          <a:lstStyle/>
          <a:p>
            <a:pPr>
              <a:buFont typeface="Arial" panose="020B0604020202020204" pitchFamily="34" charset="0"/>
              <a:buChar char="•"/>
            </a:pPr>
            <a:r>
              <a:rPr lang="en-US"/>
              <a:t> SSH private keys are highly confidential blocks of characters used for a variety of purposes including decoding data, automation, and automated sign on.</a:t>
            </a:r>
            <a:endParaRPr lang="en-US">
              <a:cs typeface="Calibri Light" panose="020F0302020204030204"/>
            </a:endParaRPr>
          </a:p>
          <a:p>
            <a:pPr>
              <a:buChar char="•"/>
            </a:pPr>
            <a:r>
              <a:rPr lang="en-US">
                <a:cs typeface="Calibri Light" panose="020F0302020204030204"/>
              </a:rPr>
              <a:t>The automated sign on, or in Windows case, Single Sign On(SSO) is what the attacker was after as it can be used to verify the attackers identity as the victim.</a:t>
            </a:r>
          </a:p>
          <a:p>
            <a:pPr>
              <a:buChar char="•"/>
            </a:pPr>
            <a:r>
              <a:rPr lang="en-US">
                <a:cs typeface="Calibri Light" panose="020F0302020204030204"/>
              </a:rPr>
              <a:t>It is recommended that companies </a:t>
            </a:r>
            <a:r>
              <a:rPr lang="en-US">
                <a:ea typeface="+mn-lt"/>
                <a:cs typeface="+mn-lt"/>
              </a:rPr>
              <a:t>routinely</a:t>
            </a:r>
            <a:r>
              <a:rPr lang="en-US">
                <a:cs typeface="Calibri Light"/>
              </a:rPr>
              <a:t> replace the employees private keys to prevent scenarios such as this one from occurring. </a:t>
            </a:r>
          </a:p>
          <a:p>
            <a:pPr marL="0" indent="0">
              <a:buNone/>
            </a:pPr>
            <a:r>
              <a:rPr lang="en-US">
                <a:solidFill>
                  <a:schemeClr val="tx1"/>
                </a:solidFill>
              </a:rPr>
              <a:t>	</a:t>
            </a:r>
          </a:p>
          <a:p>
            <a:pPr marL="0" indent="0">
              <a:buNone/>
            </a:pPr>
            <a:r>
              <a:rPr lang="en-US"/>
              <a:t>				</a:t>
            </a:r>
          </a:p>
        </p:txBody>
      </p:sp>
      <p:pic>
        <p:nvPicPr>
          <p:cNvPr id="4" name="Picture 3" descr="A computer screen with green text&#10;&#10;Description automatically generated">
            <a:extLst>
              <a:ext uri="{FF2B5EF4-FFF2-40B4-BE49-F238E27FC236}">
                <a16:creationId xmlns:a16="http://schemas.microsoft.com/office/drawing/2014/main" id="{6EC474E3-7E5D-BD76-2293-5017AA8C219F}"/>
              </a:ext>
            </a:extLst>
          </p:cNvPr>
          <p:cNvPicPr>
            <a:picLocks noChangeAspect="1"/>
          </p:cNvPicPr>
          <p:nvPr/>
        </p:nvPicPr>
        <p:blipFill>
          <a:blip r:embed="rId4"/>
          <a:stretch>
            <a:fillRect/>
          </a:stretch>
        </p:blipFill>
        <p:spPr>
          <a:xfrm>
            <a:off x="3047297" y="3814634"/>
            <a:ext cx="6096000" cy="1012985"/>
          </a:xfrm>
          <a:prstGeom prst="rect">
            <a:avLst/>
          </a:prstGeom>
        </p:spPr>
      </p:pic>
      <p:pic>
        <p:nvPicPr>
          <p:cNvPr id="5" name="Picture 4" descr="A black background with green text&#10;&#10;Description automatically generated">
            <a:extLst>
              <a:ext uri="{FF2B5EF4-FFF2-40B4-BE49-F238E27FC236}">
                <a16:creationId xmlns:a16="http://schemas.microsoft.com/office/drawing/2014/main" id="{E27109D8-A1A4-9CB3-A0AC-006F70AB8979}"/>
              </a:ext>
            </a:extLst>
          </p:cNvPr>
          <p:cNvPicPr>
            <a:picLocks noChangeAspect="1"/>
          </p:cNvPicPr>
          <p:nvPr/>
        </p:nvPicPr>
        <p:blipFill>
          <a:blip r:embed="rId5"/>
          <a:stretch>
            <a:fillRect/>
          </a:stretch>
        </p:blipFill>
        <p:spPr>
          <a:xfrm>
            <a:off x="3049797" y="5230922"/>
            <a:ext cx="6096000" cy="439524"/>
          </a:xfrm>
          <a:prstGeom prst="rect">
            <a:avLst/>
          </a:prstGeom>
        </p:spPr>
      </p:pic>
      <p:sp>
        <p:nvSpPr>
          <p:cNvPr id="6" name="TextBox 5">
            <a:extLst>
              <a:ext uri="{FF2B5EF4-FFF2-40B4-BE49-F238E27FC236}">
                <a16:creationId xmlns:a16="http://schemas.microsoft.com/office/drawing/2014/main" id="{9FA89551-9DFE-8E3D-02AE-7913F71E3B95}"/>
              </a:ext>
            </a:extLst>
          </p:cNvPr>
          <p:cNvSpPr txBox="1"/>
          <p:nvPr/>
        </p:nvSpPr>
        <p:spPr>
          <a:xfrm>
            <a:off x="7089648" y="3998976"/>
            <a:ext cx="31028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Light"/>
              </a:rPr>
              <a:t>‎</a:t>
            </a:r>
            <a:r>
              <a:rPr lang="en-US" sz="1400">
                <a:solidFill>
                  <a:srgbClr val="FF0000"/>
                </a:solidFill>
                <a:cs typeface="Calibri Light"/>
              </a:rPr>
              <a:t>February ‎1, ‎2024, ‏‎4:27:59 AM</a:t>
            </a:r>
          </a:p>
          <a:p>
            <a:pPr algn="l"/>
            <a:endParaRPr lang="en-US">
              <a:cs typeface="Calibri Light"/>
            </a:endParaRPr>
          </a:p>
        </p:txBody>
      </p:sp>
      <p:sp>
        <p:nvSpPr>
          <p:cNvPr id="7" name="TextBox 6">
            <a:extLst>
              <a:ext uri="{FF2B5EF4-FFF2-40B4-BE49-F238E27FC236}">
                <a16:creationId xmlns:a16="http://schemas.microsoft.com/office/drawing/2014/main" id="{0ED75ACD-A78F-389F-758E-8BFBE8E8EE29}"/>
              </a:ext>
            </a:extLst>
          </p:cNvPr>
          <p:cNvSpPr txBox="1"/>
          <p:nvPr/>
        </p:nvSpPr>
        <p:spPr>
          <a:xfrm>
            <a:off x="6864096" y="5413248"/>
            <a:ext cx="227990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Light"/>
              </a:rPr>
              <a:t>‎</a:t>
            </a:r>
            <a:r>
              <a:rPr lang="en-US" sz="1200">
                <a:solidFill>
                  <a:srgbClr val="FF0000"/>
                </a:solidFill>
                <a:cs typeface="Calibri Light"/>
              </a:rPr>
              <a:t>February ‎1, ‎2024, ‏‎4:28:36 AM</a:t>
            </a:r>
          </a:p>
          <a:p>
            <a:pPr algn="l"/>
            <a:endParaRPr lang="en-US">
              <a:cs typeface="Calibri Light"/>
            </a:endParaRPr>
          </a:p>
        </p:txBody>
      </p:sp>
      <p:pic>
        <p:nvPicPr>
          <p:cNvPr id="8" name="Recording (12)">
            <a:hlinkClick r:id="" action="ppaction://media"/>
            <a:extLst>
              <a:ext uri="{FF2B5EF4-FFF2-40B4-BE49-F238E27FC236}">
                <a16:creationId xmlns:a16="http://schemas.microsoft.com/office/drawing/2014/main" id="{A28BF0B9-37D4-3EBE-D323-714BB312F9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45909" y="304909"/>
            <a:ext cx="730250" cy="730250"/>
          </a:xfrm>
          <a:prstGeom prst="rect">
            <a:avLst/>
          </a:prstGeom>
        </p:spPr>
      </p:pic>
    </p:spTree>
    <p:extLst>
      <p:ext uri="{BB962C8B-B14F-4D97-AF65-F5344CB8AC3E}">
        <p14:creationId xmlns:p14="http://schemas.microsoft.com/office/powerpoint/2010/main" val="1517010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657224" y="499533"/>
            <a:ext cx="10772775" cy="956734"/>
          </a:xfrm>
        </p:spPr>
        <p:txBody>
          <a:bodyPr>
            <a:normAutofit/>
          </a:bodyPr>
          <a:lstStyle/>
          <a:p>
            <a:pPr algn="ctr"/>
            <a:r>
              <a:rPr lang="en-US"/>
              <a:t>Data Exfiltration</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676656" y="1312333"/>
            <a:ext cx="10753725" cy="5164667"/>
          </a:xfrm>
        </p:spPr>
        <p:txBody>
          <a:bodyPr vert="horz" lIns="91440" tIns="45720" rIns="91440" bIns="45720" rtlCol="0" anchor="t">
            <a:normAutofit/>
          </a:bodyPr>
          <a:lstStyle/>
          <a:p>
            <a:pPr>
              <a:buFont typeface="Arial" panose="020B0604020202020204" pitchFamily="34" charset="0"/>
              <a:buChar char="•"/>
            </a:pPr>
            <a:r>
              <a:rPr lang="en-US">
                <a:cs typeface="Calibri Light"/>
              </a:rPr>
              <a:t>The image provided shows a common method for data exfiltration.</a:t>
            </a:r>
          </a:p>
          <a:p>
            <a:pPr>
              <a:buFont typeface="Arial" panose="020B0604020202020204" pitchFamily="34" charset="0"/>
              <a:buChar char="•"/>
            </a:pPr>
            <a:r>
              <a:rPr lang="en-US">
                <a:cs typeface="Calibri Light"/>
              </a:rPr>
              <a:t>Data exfiltration is the process of an attacker moving the data from the target system to an external location.</a:t>
            </a:r>
          </a:p>
          <a:p>
            <a:pPr>
              <a:buFont typeface="Arial" panose="020B0604020202020204" pitchFamily="34" charset="0"/>
              <a:buChar char="•"/>
            </a:pPr>
            <a:r>
              <a:rPr lang="en-US">
                <a:cs typeface="Calibri Light"/>
              </a:rPr>
              <a:t>There are many ways this can occur from directly sending the data from the victims system to the attacker, or in this case posting the desired data to a domain only known to the attacker </a:t>
            </a:r>
            <a:r>
              <a:rPr lang="en-US">
                <a:ea typeface="+mn-lt"/>
                <a:cs typeface="+mn-lt"/>
              </a:rPr>
              <a:t>(</a:t>
            </a:r>
            <a:r>
              <a:rPr lang="en-US" i="1">
                <a:ea typeface="+mn-lt"/>
                <a:cs typeface="+mn-lt"/>
              </a:rPr>
              <a:t>What Is Data Exfiltration? (Definition &amp; Prevention)</a:t>
            </a:r>
            <a:r>
              <a:rPr lang="en-US">
                <a:ea typeface="+mn-lt"/>
                <a:cs typeface="+mn-lt"/>
              </a:rPr>
              <a:t>, n.d.)</a:t>
            </a:r>
            <a:r>
              <a:rPr lang="en-US">
                <a:cs typeface="Calibri Light"/>
              </a:rPr>
              <a:t>. </a:t>
            </a:r>
          </a:p>
          <a:p>
            <a:pPr>
              <a:buChar char="•"/>
            </a:pPr>
            <a:r>
              <a:rPr lang="en-US">
                <a:cs typeface="Calibri Light"/>
              </a:rPr>
              <a:t>Posting the info to a searchable domain can help hide the attackers identity by creating a "drop zone" of sorts.</a:t>
            </a:r>
          </a:p>
          <a:p>
            <a:pPr>
              <a:buChar char="•"/>
            </a:pPr>
            <a:endParaRPr lang="en-US">
              <a:solidFill>
                <a:srgbClr val="FFFFFF"/>
              </a:solidFill>
            </a:endParaRPr>
          </a:p>
          <a:p>
            <a:pPr marL="0" indent="0">
              <a:buNone/>
            </a:pPr>
            <a:r>
              <a:rPr lang="en-US"/>
              <a:t>				</a:t>
            </a:r>
          </a:p>
        </p:txBody>
      </p:sp>
      <p:pic>
        <p:nvPicPr>
          <p:cNvPr id="4" name="Picture 3" descr="A screenshot of a computer&#10;&#10;Description automatically generated">
            <a:extLst>
              <a:ext uri="{FF2B5EF4-FFF2-40B4-BE49-F238E27FC236}">
                <a16:creationId xmlns:a16="http://schemas.microsoft.com/office/drawing/2014/main" id="{9B9CCAEC-AC02-8637-DD13-65F1D9881CC4}"/>
              </a:ext>
            </a:extLst>
          </p:cNvPr>
          <p:cNvPicPr>
            <a:picLocks noChangeAspect="1"/>
          </p:cNvPicPr>
          <p:nvPr/>
        </p:nvPicPr>
        <p:blipFill>
          <a:blip r:embed="rId4"/>
          <a:stretch>
            <a:fillRect/>
          </a:stretch>
        </p:blipFill>
        <p:spPr>
          <a:xfrm>
            <a:off x="4773637" y="4127366"/>
            <a:ext cx="4431792" cy="2264463"/>
          </a:xfrm>
          <a:prstGeom prst="rect">
            <a:avLst/>
          </a:prstGeom>
        </p:spPr>
      </p:pic>
      <p:sp>
        <p:nvSpPr>
          <p:cNvPr id="5" name="TextBox 4">
            <a:extLst>
              <a:ext uri="{FF2B5EF4-FFF2-40B4-BE49-F238E27FC236}">
                <a16:creationId xmlns:a16="http://schemas.microsoft.com/office/drawing/2014/main" id="{B5E74D60-0F1E-84A0-D76A-D1A9375C02F5}"/>
              </a:ext>
            </a:extLst>
          </p:cNvPr>
          <p:cNvSpPr txBox="1"/>
          <p:nvPr/>
        </p:nvSpPr>
        <p:spPr>
          <a:xfrm>
            <a:off x="6041136" y="4273296"/>
            <a:ext cx="29687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Light"/>
              </a:rPr>
              <a:t>‎</a:t>
            </a:r>
            <a:r>
              <a:rPr lang="en-US">
                <a:solidFill>
                  <a:srgbClr val="FF0000"/>
                </a:solidFill>
                <a:cs typeface="Calibri Light"/>
              </a:rPr>
              <a:t>February ‎1, ‎2024, ‏‎4:31:07 AM</a:t>
            </a:r>
          </a:p>
          <a:p>
            <a:pPr algn="l"/>
            <a:endParaRPr lang="en-US">
              <a:cs typeface="Calibri Light"/>
            </a:endParaRPr>
          </a:p>
        </p:txBody>
      </p:sp>
      <p:pic>
        <p:nvPicPr>
          <p:cNvPr id="6" name="Recording (14)">
            <a:hlinkClick r:id="" action="ppaction://media"/>
            <a:extLst>
              <a:ext uri="{FF2B5EF4-FFF2-40B4-BE49-F238E27FC236}">
                <a16:creationId xmlns:a16="http://schemas.microsoft.com/office/drawing/2014/main" id="{641FBC3A-4050-2421-5D3E-CBE30A0ED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54668" y="287392"/>
            <a:ext cx="730250" cy="730250"/>
          </a:xfrm>
          <a:prstGeom prst="rect">
            <a:avLst/>
          </a:prstGeom>
        </p:spPr>
      </p:pic>
    </p:spTree>
    <p:extLst>
      <p:ext uri="{BB962C8B-B14F-4D97-AF65-F5344CB8AC3E}">
        <p14:creationId xmlns:p14="http://schemas.microsoft.com/office/powerpoint/2010/main" val="1828728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59FA-7BDF-4F69-9D24-C57C71C4767B}"/>
              </a:ext>
            </a:extLst>
          </p:cNvPr>
          <p:cNvSpPr>
            <a:spLocks noGrp="1"/>
          </p:cNvSpPr>
          <p:nvPr>
            <p:ph type="title"/>
          </p:nvPr>
        </p:nvSpPr>
        <p:spPr>
          <a:xfrm>
            <a:off x="657224" y="499533"/>
            <a:ext cx="10772775" cy="1024467"/>
          </a:xfrm>
        </p:spPr>
        <p:txBody>
          <a:bodyPr>
            <a:normAutofit/>
          </a:bodyPr>
          <a:lstStyle/>
          <a:p>
            <a:pPr algn="ctr"/>
            <a:r>
              <a:rPr lang="en-US" sz="6000" b="1" spc="-120">
                <a:ea typeface="+mj-ea"/>
                <a:cs typeface="+mj-cs"/>
              </a:rPr>
              <a:t>Summary</a:t>
            </a:r>
            <a:endParaRPr lang="en-US"/>
          </a:p>
        </p:txBody>
      </p:sp>
      <p:sp>
        <p:nvSpPr>
          <p:cNvPr id="3" name="Content Placeholder 2">
            <a:extLst>
              <a:ext uri="{FF2B5EF4-FFF2-40B4-BE49-F238E27FC236}">
                <a16:creationId xmlns:a16="http://schemas.microsoft.com/office/drawing/2014/main" id="{79DD433C-F978-4434-B324-6AFEAF65DEE9}"/>
              </a:ext>
            </a:extLst>
          </p:cNvPr>
          <p:cNvSpPr>
            <a:spLocks noGrp="1"/>
          </p:cNvSpPr>
          <p:nvPr>
            <p:ph idx="1"/>
          </p:nvPr>
        </p:nvSpPr>
        <p:spPr>
          <a:xfrm>
            <a:off x="676656" y="1430868"/>
            <a:ext cx="10753725" cy="4346998"/>
          </a:xfrm>
        </p:spPr>
        <p:txBody>
          <a:bodyPr vert="horz" lIns="91440" tIns="45720" rIns="91440" bIns="45720" rtlCol="0" anchor="t">
            <a:normAutofit/>
          </a:bodyPr>
          <a:lstStyle/>
          <a:p>
            <a:pPr>
              <a:buFont typeface="Arial" panose="020B0604020202020204" pitchFamily="34" charset="0"/>
              <a:buChar char="•"/>
            </a:pPr>
            <a:r>
              <a:rPr lang="en-US">
                <a:cs typeface="Calibri Light"/>
              </a:rPr>
              <a:t>Project 2 introduced students to many new tools, such as </a:t>
            </a:r>
            <a:r>
              <a:rPr lang="en-US" err="1">
                <a:cs typeface="Calibri Light"/>
              </a:rPr>
              <a:t>nmap</a:t>
            </a:r>
            <a:r>
              <a:rPr lang="en-US">
                <a:cs typeface="Calibri Light"/>
              </a:rPr>
              <a:t>, ssh keys, and Cyber Chef.</a:t>
            </a:r>
          </a:p>
          <a:p>
            <a:pPr>
              <a:buChar char="•"/>
            </a:pPr>
            <a:r>
              <a:rPr lang="en-US">
                <a:solidFill>
                  <a:srgbClr val="53548A"/>
                </a:solidFill>
                <a:ea typeface="+mj-lt"/>
                <a:cs typeface="+mj-lt"/>
              </a:rPr>
              <a:t>The goal was to simulate an attack on a user with the intent of stealing the users private ssh key to create a reliable backdoor into the system for future use.</a:t>
            </a:r>
            <a:endParaRPr lang="en-US" sz="2400">
              <a:solidFill>
                <a:srgbClr val="53548A"/>
              </a:solidFill>
              <a:ea typeface="+mj-lt"/>
              <a:cs typeface="+mj-lt"/>
            </a:endParaRPr>
          </a:p>
          <a:p>
            <a:pPr>
              <a:buChar char="•"/>
            </a:pPr>
            <a:r>
              <a:rPr lang="en-US">
                <a:solidFill>
                  <a:srgbClr val="53548A"/>
                </a:solidFill>
                <a:cs typeface="Calibri Light" panose="020F0302020204030204"/>
              </a:rPr>
              <a:t>Students also recreated some of the common actions taken by the attacker once in, such as creating new users, disabling startup programs, creating new startup services, and exfiltrating private keys.</a:t>
            </a:r>
          </a:p>
          <a:p>
            <a:pPr>
              <a:buChar char="•"/>
            </a:pPr>
            <a:r>
              <a:rPr lang="en-US">
                <a:solidFill>
                  <a:srgbClr val="53548A"/>
                </a:solidFill>
                <a:cs typeface="Calibri Light" panose="020F0302020204030204"/>
              </a:rPr>
              <a:t>Recreating the steps personally helped cement how methodical many attacks are, which makes them detectable in a certain sense once the core patterns are understood and discovered.</a:t>
            </a:r>
          </a:p>
          <a:p>
            <a:endParaRPr lang="en-US" i="1" spc="-120">
              <a:solidFill>
                <a:srgbClr val="FFFFFF"/>
              </a:solidFill>
              <a:cs typeface="Calibri Light" panose="020F0302020204030204"/>
            </a:endParaRPr>
          </a:p>
          <a:p>
            <a:endParaRPr lang="en-US">
              <a:solidFill>
                <a:srgbClr val="53548A"/>
              </a:solidFill>
              <a:cs typeface="Calibri Light" panose="020F0302020204030204"/>
            </a:endParaRPr>
          </a:p>
        </p:txBody>
      </p:sp>
      <p:pic>
        <p:nvPicPr>
          <p:cNvPr id="4" name="Recording (14)">
            <a:hlinkClick r:id="" action="ppaction://media"/>
            <a:extLst>
              <a:ext uri="{FF2B5EF4-FFF2-40B4-BE49-F238E27FC236}">
                <a16:creationId xmlns:a16="http://schemas.microsoft.com/office/drawing/2014/main" id="{BEF7A51D-8145-74B5-4F74-F0AB873790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12323" y="436289"/>
            <a:ext cx="730250" cy="730250"/>
          </a:xfrm>
          <a:prstGeom prst="rect">
            <a:avLst/>
          </a:prstGeom>
        </p:spPr>
      </p:pic>
    </p:spTree>
    <p:extLst>
      <p:ext uri="{BB962C8B-B14F-4D97-AF65-F5344CB8AC3E}">
        <p14:creationId xmlns:p14="http://schemas.microsoft.com/office/powerpoint/2010/main" val="39167445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59FA-7BDF-4F69-9D24-C57C71C4767B}"/>
              </a:ext>
            </a:extLst>
          </p:cNvPr>
          <p:cNvSpPr>
            <a:spLocks noGrp="1"/>
          </p:cNvSpPr>
          <p:nvPr>
            <p:ph type="title"/>
          </p:nvPr>
        </p:nvSpPr>
        <p:spPr>
          <a:xfrm>
            <a:off x="657224" y="499532"/>
            <a:ext cx="10772775" cy="956735"/>
          </a:xfrm>
        </p:spPr>
        <p:txBody>
          <a:bodyPr>
            <a:normAutofit/>
          </a:bodyPr>
          <a:lstStyle/>
          <a:p>
            <a:pPr algn="ctr"/>
            <a:r>
              <a:rPr lang="en-US" sz="6000" b="1" spc="-120">
                <a:ea typeface="+mj-ea"/>
                <a:cs typeface="+mj-cs"/>
              </a:rPr>
              <a:t>References</a:t>
            </a:r>
            <a:endParaRPr lang="en-US">
              <a:cs typeface="Calibri Light" panose="020F0302020204030204"/>
            </a:endParaRPr>
          </a:p>
        </p:txBody>
      </p:sp>
      <p:sp>
        <p:nvSpPr>
          <p:cNvPr id="3" name="Content Placeholder 2">
            <a:extLst>
              <a:ext uri="{FF2B5EF4-FFF2-40B4-BE49-F238E27FC236}">
                <a16:creationId xmlns:a16="http://schemas.microsoft.com/office/drawing/2014/main" id="{79DD433C-F978-4434-B324-6AFEAF65DEE9}"/>
              </a:ext>
            </a:extLst>
          </p:cNvPr>
          <p:cNvSpPr>
            <a:spLocks noGrp="1"/>
          </p:cNvSpPr>
          <p:nvPr>
            <p:ph idx="1"/>
          </p:nvPr>
        </p:nvSpPr>
        <p:spPr>
          <a:xfrm>
            <a:off x="676656" y="1456268"/>
            <a:ext cx="10753725" cy="4321598"/>
          </a:xfrm>
        </p:spPr>
        <p:txBody>
          <a:bodyPr vert="horz" lIns="91440" tIns="45720" rIns="91440" bIns="45720" rtlCol="0" anchor="t">
            <a:normAutofit/>
          </a:bodyPr>
          <a:lstStyle/>
          <a:p>
            <a:endParaRPr lang="en-US" sz="2400" i="1" spc="-120">
              <a:solidFill>
                <a:srgbClr val="FFFFFF"/>
              </a:solidFill>
              <a:ea typeface="+mj-lt"/>
              <a:cs typeface="+mj-lt"/>
            </a:endParaRPr>
          </a:p>
          <a:p>
            <a:endParaRPr lang="en-US"/>
          </a:p>
        </p:txBody>
      </p:sp>
      <p:sp>
        <p:nvSpPr>
          <p:cNvPr id="4" name="TextBox 3">
            <a:extLst>
              <a:ext uri="{FF2B5EF4-FFF2-40B4-BE49-F238E27FC236}">
                <a16:creationId xmlns:a16="http://schemas.microsoft.com/office/drawing/2014/main" id="{CF293023-5C52-6DAC-1F7C-6453FE6F7657}"/>
              </a:ext>
            </a:extLst>
          </p:cNvPr>
          <p:cNvSpPr txBox="1"/>
          <p:nvPr/>
        </p:nvSpPr>
        <p:spPr>
          <a:xfrm>
            <a:off x="944880" y="1456944"/>
            <a:ext cx="1019860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600" err="1">
                <a:solidFill>
                  <a:schemeClr val="accent1"/>
                </a:solidFill>
              </a:rPr>
              <a:t>Alghanam</a:t>
            </a:r>
            <a:r>
              <a:rPr lang="en-US" sz="1600">
                <a:solidFill>
                  <a:schemeClr val="accent1"/>
                </a:solidFill>
              </a:rPr>
              <a:t>, O. A., Alazzam, H., </a:t>
            </a:r>
            <a:r>
              <a:rPr lang="en-US" sz="1600" err="1">
                <a:solidFill>
                  <a:schemeClr val="accent1"/>
                </a:solidFill>
              </a:rPr>
              <a:t>Elshqeirat</a:t>
            </a:r>
            <a:r>
              <a:rPr lang="en-US" sz="1600">
                <a:solidFill>
                  <a:schemeClr val="accent1"/>
                </a:solidFill>
              </a:rPr>
              <a:t>, B., </a:t>
            </a:r>
            <a:r>
              <a:rPr lang="en-US" sz="1600" err="1">
                <a:solidFill>
                  <a:schemeClr val="accent1"/>
                </a:solidFill>
              </a:rPr>
              <a:t>Qatawneh</a:t>
            </a:r>
            <a:r>
              <a:rPr lang="en-US" sz="1600">
                <a:solidFill>
                  <a:schemeClr val="accent1"/>
                </a:solidFill>
              </a:rPr>
              <a:t>, M., &amp; </a:t>
            </a:r>
            <a:r>
              <a:rPr lang="en-US" sz="1600" err="1">
                <a:solidFill>
                  <a:schemeClr val="accent1"/>
                </a:solidFill>
              </a:rPr>
              <a:t>Almaiah</a:t>
            </a:r>
            <a:r>
              <a:rPr lang="en-US" sz="1600">
                <a:solidFill>
                  <a:schemeClr val="accent1"/>
                </a:solidFill>
              </a:rPr>
              <a:t>, M. A. (2023). Real-Time Detection System for Data Exfiltration over DNS Tunneling Using Machine Learning. </a:t>
            </a:r>
            <a:r>
              <a:rPr lang="en-US" sz="1600" i="1">
                <a:solidFill>
                  <a:schemeClr val="accent1"/>
                </a:solidFill>
              </a:rPr>
              <a:t>Electronics</a:t>
            </a:r>
            <a:r>
              <a:rPr lang="en-US" sz="1600">
                <a:solidFill>
                  <a:schemeClr val="accent1"/>
                </a:solidFill>
              </a:rPr>
              <a:t>, </a:t>
            </a:r>
            <a:r>
              <a:rPr lang="en-US" sz="1600" i="1">
                <a:solidFill>
                  <a:schemeClr val="accent1"/>
                </a:solidFill>
              </a:rPr>
              <a:t>12</a:t>
            </a:r>
            <a:r>
              <a:rPr lang="en-US" sz="1600">
                <a:solidFill>
                  <a:schemeClr val="accent1"/>
                </a:solidFill>
              </a:rPr>
              <a:t>(6), 1467. https://doi.org/10.3390/electronics12061467</a:t>
            </a:r>
            <a:endParaRPr lang="en-US" sz="1600">
              <a:solidFill>
                <a:schemeClr val="accent1"/>
              </a:solidFill>
              <a:cs typeface="Calibri Light"/>
            </a:endParaRPr>
          </a:p>
          <a:p>
            <a:pPr marL="285750" indent="-285750">
              <a:lnSpc>
                <a:spcPct val="150000"/>
              </a:lnSpc>
              <a:buFont typeface="Arial"/>
              <a:buChar char="•"/>
            </a:pPr>
            <a:r>
              <a:rPr lang="en-US" sz="1600">
                <a:solidFill>
                  <a:schemeClr val="accent1"/>
                </a:solidFill>
              </a:rPr>
              <a:t>Chung, M., Yang, Y., Wang, L., Cento, G., Jerath, K., Taank, P., Raman, A., Chan, J. H., &amp; Chignell, M. (2023). Enhancing cybersecurity situation awareness through visualization: A USB data exfiltration case study. </a:t>
            </a:r>
            <a:r>
              <a:rPr lang="en-US" sz="1600" i="1" err="1">
                <a:solidFill>
                  <a:schemeClr val="accent1"/>
                </a:solidFill>
              </a:rPr>
              <a:t>Heliyon</a:t>
            </a:r>
            <a:r>
              <a:rPr lang="en-US" sz="1600">
                <a:solidFill>
                  <a:schemeClr val="accent1"/>
                </a:solidFill>
              </a:rPr>
              <a:t>, </a:t>
            </a:r>
            <a:r>
              <a:rPr lang="en-US" sz="1600" i="1">
                <a:solidFill>
                  <a:schemeClr val="accent1"/>
                </a:solidFill>
              </a:rPr>
              <a:t>9</a:t>
            </a:r>
            <a:r>
              <a:rPr lang="en-US" sz="1600">
                <a:solidFill>
                  <a:schemeClr val="accent1"/>
                </a:solidFill>
              </a:rPr>
              <a:t>(1), e13025. https://doi.org/10.1016/j.heliyon.2023.e13025</a:t>
            </a:r>
            <a:endParaRPr lang="en-US" sz="1600">
              <a:solidFill>
                <a:schemeClr val="accent1"/>
              </a:solidFill>
              <a:cs typeface="Calibri Light"/>
            </a:endParaRPr>
          </a:p>
          <a:p>
            <a:pPr marL="285750" indent="-285750">
              <a:lnSpc>
                <a:spcPct val="150000"/>
              </a:lnSpc>
              <a:buFont typeface="Arial"/>
              <a:buChar char="•"/>
            </a:pPr>
            <a:r>
              <a:rPr lang="en-US" sz="1600">
                <a:solidFill>
                  <a:schemeClr val="accent1"/>
                </a:solidFill>
              </a:rPr>
              <a:t>Nadler, A., Aminov, A., &amp; Shabtai, A. (2019). Detection of malicious and low throughput data exfiltration over the DNS protocol. </a:t>
            </a:r>
            <a:r>
              <a:rPr lang="en-US" sz="1600" i="1">
                <a:solidFill>
                  <a:schemeClr val="accent1"/>
                </a:solidFill>
              </a:rPr>
              <a:t>Computers &amp; Security</a:t>
            </a:r>
            <a:r>
              <a:rPr lang="en-US" sz="1600">
                <a:solidFill>
                  <a:schemeClr val="accent1"/>
                </a:solidFill>
              </a:rPr>
              <a:t>, </a:t>
            </a:r>
            <a:r>
              <a:rPr lang="en-US" sz="1600" i="1">
                <a:solidFill>
                  <a:schemeClr val="accent1"/>
                </a:solidFill>
              </a:rPr>
              <a:t>80</a:t>
            </a:r>
            <a:r>
              <a:rPr lang="en-US" sz="1600">
                <a:solidFill>
                  <a:schemeClr val="accent1"/>
                </a:solidFill>
              </a:rPr>
              <a:t>, 36–53. </a:t>
            </a:r>
            <a:r>
              <a:rPr lang="en-US" sz="1600">
                <a:solidFill>
                  <a:schemeClr val="accent1"/>
                </a:solidFill>
                <a:hlinkClick r:id="rId2">
                  <a:extLst>
                    <a:ext uri="{A12FA001-AC4F-418D-AE19-62706E023703}">
                      <ahyp:hlinkClr xmlns:ahyp="http://schemas.microsoft.com/office/drawing/2018/hyperlinkcolor" val="tx"/>
                    </a:ext>
                  </a:extLst>
                </a:hlinkClick>
              </a:rPr>
              <a:t>https://doi.org/10.1016/j.cose.2018.09.006</a:t>
            </a:r>
            <a:endParaRPr lang="en-US" sz="1600">
              <a:solidFill>
                <a:schemeClr val="accent1"/>
              </a:solidFill>
              <a:cs typeface="Calibri Light"/>
            </a:endParaRPr>
          </a:p>
          <a:p>
            <a:pPr marL="285750" indent="-285750">
              <a:lnSpc>
                <a:spcPct val="150000"/>
              </a:lnSpc>
              <a:buFont typeface="Arial"/>
              <a:buChar char="•"/>
            </a:pPr>
            <a:r>
              <a:rPr lang="en-US" sz="1200" i="1">
                <a:solidFill>
                  <a:schemeClr val="accent1"/>
                </a:solidFill>
                <a:latin typeface="Times New Roman"/>
                <a:cs typeface="Times New Roman"/>
              </a:rPr>
              <a:t>What is Data Exfiltration? (Definition &amp; Prevention)</a:t>
            </a:r>
            <a:r>
              <a:rPr lang="en-US" sz="1200">
                <a:solidFill>
                  <a:schemeClr val="accent1"/>
                </a:solidFill>
                <a:latin typeface="Times New Roman"/>
                <a:cs typeface="Times New Roman"/>
              </a:rPr>
              <a:t>. (n.d.). Digital Guardian. </a:t>
            </a:r>
            <a:r>
              <a:rPr lang="en-US" sz="1200">
                <a:solidFill>
                  <a:schemeClr val="accent1"/>
                </a:solidFill>
                <a:latin typeface="Times New Roman"/>
                <a:cs typeface="Times New Roman"/>
                <a:hlinkClick r:id="rId3">
                  <a:extLst>
                    <a:ext uri="{A12FA001-AC4F-418D-AE19-62706E023703}">
                      <ahyp:hlinkClr xmlns:ahyp="http://schemas.microsoft.com/office/drawing/2018/hyperlinkcolor" val="tx"/>
                    </a:ext>
                  </a:extLst>
                </a:hlinkClick>
              </a:rPr>
              <a:t>https://www.digitalguardian.com/blog/what-data-exfiltration</a:t>
            </a:r>
            <a:endParaRPr lang="en-US" sz="1600">
              <a:solidFill>
                <a:schemeClr val="accent1"/>
              </a:solidFill>
              <a:cs typeface="Calibri Light"/>
              <a:hlinkClick r:id="rId3">
                <a:extLst>
                  <a:ext uri="{A12FA001-AC4F-418D-AE19-62706E023703}">
                    <ahyp:hlinkClr xmlns:ahyp="http://schemas.microsoft.com/office/drawing/2018/hyperlinkcolor" val="tx"/>
                  </a:ext>
                </a:extLst>
              </a:hlinkClick>
            </a:endParaRPr>
          </a:p>
          <a:p>
            <a:pPr marL="285750" indent="-285750">
              <a:lnSpc>
                <a:spcPct val="150000"/>
              </a:lnSpc>
              <a:buFont typeface="Arial"/>
              <a:buChar char="•"/>
            </a:pPr>
            <a:r>
              <a:rPr lang="en-US" sz="1600">
                <a:solidFill>
                  <a:schemeClr val="accent1"/>
                </a:solidFill>
              </a:rPr>
              <a:t>Willems, D., Kohls, K., Van Der Kamp, B., &amp; Vranken, H. (2023). Data Exfiltration Detection on Network Metadata with Autoencoders. </a:t>
            </a:r>
            <a:r>
              <a:rPr lang="en-US" sz="1600" i="1">
                <a:solidFill>
                  <a:schemeClr val="accent1"/>
                </a:solidFill>
              </a:rPr>
              <a:t>Electronics</a:t>
            </a:r>
            <a:r>
              <a:rPr lang="en-US" sz="1600">
                <a:solidFill>
                  <a:schemeClr val="accent1"/>
                </a:solidFill>
              </a:rPr>
              <a:t>, </a:t>
            </a:r>
            <a:r>
              <a:rPr lang="en-US" sz="1600" i="1">
                <a:solidFill>
                  <a:schemeClr val="accent1"/>
                </a:solidFill>
              </a:rPr>
              <a:t>12</a:t>
            </a:r>
            <a:r>
              <a:rPr lang="en-US" sz="1600">
                <a:solidFill>
                  <a:schemeClr val="accent1"/>
                </a:solidFill>
              </a:rPr>
              <a:t>(12), 2584. https://doi.org/10.3390/electronics12122584</a:t>
            </a:r>
            <a:endParaRPr lang="en-US" sz="1600">
              <a:solidFill>
                <a:schemeClr val="accent1"/>
              </a:solidFill>
              <a:cs typeface="Calibri Light"/>
            </a:endParaRPr>
          </a:p>
          <a:p>
            <a:pPr marL="285750" indent="-285750">
              <a:lnSpc>
                <a:spcPct val="150000"/>
              </a:lnSpc>
              <a:buFont typeface="Arial"/>
              <a:buChar char="•"/>
            </a:pPr>
            <a:r>
              <a:rPr lang="en-US" sz="1600">
                <a:solidFill>
                  <a:schemeClr val="accent1"/>
                </a:solidFill>
              </a:rPr>
              <a:t>Zhan, M., Li, Y., Yu, G., Li, B., &amp; Wang, W. (2022). Detecting DNS over HTTPS based data exfiltration. </a:t>
            </a:r>
            <a:r>
              <a:rPr lang="en-US" sz="1600" i="1">
                <a:solidFill>
                  <a:schemeClr val="accent1"/>
                </a:solidFill>
              </a:rPr>
              <a:t>Computer Networks</a:t>
            </a:r>
            <a:r>
              <a:rPr lang="en-US" sz="1600">
                <a:solidFill>
                  <a:schemeClr val="accent1"/>
                </a:solidFill>
              </a:rPr>
              <a:t>, </a:t>
            </a:r>
            <a:r>
              <a:rPr lang="en-US" sz="1600" i="1">
                <a:solidFill>
                  <a:schemeClr val="accent1"/>
                </a:solidFill>
              </a:rPr>
              <a:t>209</a:t>
            </a:r>
            <a:r>
              <a:rPr lang="en-US" sz="1600">
                <a:solidFill>
                  <a:schemeClr val="accent1"/>
                </a:solidFill>
              </a:rPr>
              <a:t>, 108919. https://doi.org/10.1016/j.comnet.2022.108919</a:t>
            </a:r>
            <a:endParaRPr lang="en-US" sz="1600">
              <a:solidFill>
                <a:schemeClr val="accent1"/>
              </a:solidFill>
              <a:cs typeface="Calibri Light"/>
            </a:endParaRPr>
          </a:p>
          <a:p>
            <a:endParaRPr lang="en-US"/>
          </a:p>
        </p:txBody>
      </p:sp>
    </p:spTree>
    <p:extLst>
      <p:ext uri="{BB962C8B-B14F-4D97-AF65-F5344CB8AC3E}">
        <p14:creationId xmlns:p14="http://schemas.microsoft.com/office/powerpoint/2010/main" val="8285858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657224" y="499533"/>
            <a:ext cx="10772775" cy="1658198"/>
          </a:xfrm>
        </p:spPr>
        <p:txBody>
          <a:bodyPr>
            <a:normAutofit/>
          </a:bodyPr>
          <a:lstStyle/>
          <a:p>
            <a:r>
              <a:rPr lang="en-US"/>
              <a:t>Project 2 - Introduction</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676656" y="2011680"/>
            <a:ext cx="6875611" cy="3766185"/>
          </a:xfrm>
        </p:spPr>
        <p:txBody>
          <a:bodyPr vert="horz" lIns="91440" tIns="45720" rIns="91440" bIns="45720" rtlCol="0" anchor="t">
            <a:normAutofit lnSpcReduction="10000"/>
          </a:bodyPr>
          <a:lstStyle/>
          <a:p>
            <a:pPr>
              <a:buChar char="•"/>
            </a:pPr>
            <a:r>
              <a:rPr lang="en-US" sz="1700">
                <a:cs typeface="Calibri Light" panose="020F0302020204030204"/>
              </a:rPr>
              <a:t>The purpose of Project 2 is to simulate the scenario of an attacker using the </a:t>
            </a:r>
            <a:r>
              <a:rPr lang="en-US" sz="1700" err="1">
                <a:cs typeface="Calibri Light" panose="020F0302020204030204"/>
              </a:rPr>
              <a:t>dirb</a:t>
            </a:r>
            <a:r>
              <a:rPr lang="en-US" sz="1700">
                <a:cs typeface="Calibri Light" panose="020F0302020204030204"/>
              </a:rPr>
              <a:t> tool to discover ssh login credentials and uses the foothold to create an admin account on the users console.</a:t>
            </a:r>
          </a:p>
          <a:p>
            <a:pPr>
              <a:buFont typeface="Arial" panose="020B0604020202020204" pitchFamily="34" charset="0"/>
              <a:buChar char="•"/>
            </a:pPr>
            <a:r>
              <a:rPr lang="en-US" sz="1700"/>
              <a:t> Common hacker activity often includes finding a foothold and using the foothold to create new accounts with higher levels of privilege.</a:t>
            </a:r>
            <a:endParaRPr lang="en-US" sz="1700" err="1">
              <a:cs typeface="Calibri Light" panose="020F0302020204030204"/>
            </a:endParaRPr>
          </a:p>
          <a:p>
            <a:pPr>
              <a:buFont typeface="Arial" panose="020B0604020202020204" pitchFamily="34" charset="0"/>
              <a:buChar char="•"/>
            </a:pPr>
            <a:r>
              <a:rPr lang="en-US" sz="1700">
                <a:cs typeface="Calibri Light"/>
              </a:rPr>
              <a:t>The attacker will often leave a back door into the system for further exploitation at a later date(in this case stealing the ssh host </a:t>
            </a:r>
            <a:r>
              <a:rPr lang="en-US" sz="1700" err="1">
                <a:cs typeface="Calibri Light"/>
              </a:rPr>
              <a:t>rsa</a:t>
            </a:r>
            <a:r>
              <a:rPr lang="en-US" sz="1700">
                <a:cs typeface="Calibri Light"/>
              </a:rPr>
              <a:t> key and user/password).</a:t>
            </a:r>
            <a:endParaRPr lang="en-US" sz="1700"/>
          </a:p>
          <a:p>
            <a:pPr>
              <a:buFont typeface="Arial" panose="020B0604020202020204" pitchFamily="34" charset="0"/>
              <a:buChar char="•"/>
            </a:pPr>
            <a:r>
              <a:rPr lang="en-US" sz="1700">
                <a:cs typeface="Calibri Light"/>
              </a:rPr>
              <a:t>One of the key artifacts left behind by the attacker is the presence of a new admin account as new files containing the stolen data </a:t>
            </a:r>
            <a:r>
              <a:rPr lang="en-US" sz="1700">
                <a:ea typeface="+mn-lt"/>
                <a:cs typeface="+mn-lt"/>
              </a:rPr>
              <a:t>(</a:t>
            </a:r>
            <a:r>
              <a:rPr lang="en-US" sz="1700" err="1">
                <a:ea typeface="+mn-lt"/>
                <a:cs typeface="+mn-lt"/>
              </a:rPr>
              <a:t>Alghanam</a:t>
            </a:r>
            <a:r>
              <a:rPr lang="en-US" sz="1700">
                <a:ea typeface="+mn-lt"/>
                <a:cs typeface="+mn-lt"/>
              </a:rPr>
              <a:t> et al., 2023)</a:t>
            </a:r>
            <a:r>
              <a:rPr lang="en-US" sz="1700">
                <a:cs typeface="Calibri Light"/>
              </a:rPr>
              <a:t>.</a:t>
            </a:r>
          </a:p>
          <a:p>
            <a:pPr marL="0" indent="0">
              <a:buNone/>
            </a:pPr>
            <a:endParaRPr lang="en-US" sz="1700">
              <a:cs typeface="Calibri Light"/>
            </a:endParaRPr>
          </a:p>
          <a:p>
            <a:r>
              <a:rPr lang="en-US" sz="1700"/>
              <a:t>		</a:t>
            </a:r>
            <a:endParaRPr lang="en-US" sz="1700">
              <a:cs typeface="Calibri Light"/>
            </a:endParaRPr>
          </a:p>
        </p:txBody>
      </p:sp>
      <p:pic>
        <p:nvPicPr>
          <p:cNvPr id="4" name="Picture 3">
            <a:extLst>
              <a:ext uri="{FF2B5EF4-FFF2-40B4-BE49-F238E27FC236}">
                <a16:creationId xmlns:a16="http://schemas.microsoft.com/office/drawing/2014/main" id="{3EE5C833-FDE8-CBAF-F446-E1330FCB708A}"/>
              </a:ext>
            </a:extLst>
          </p:cNvPr>
          <p:cNvPicPr>
            <a:picLocks noChangeAspect="1"/>
          </p:cNvPicPr>
          <p:nvPr/>
        </p:nvPicPr>
        <p:blipFill rotWithShape="1">
          <a:blip r:embed="rId4"/>
          <a:srcRect l="821" r="2528" b="-4"/>
          <a:stretch/>
        </p:blipFill>
        <p:spPr>
          <a:xfrm>
            <a:off x="7684245" y="1327066"/>
            <a:ext cx="4165308" cy="4240813"/>
          </a:xfrm>
          <a:prstGeom prst="rect">
            <a:avLst/>
          </a:prstGeom>
        </p:spPr>
      </p:pic>
      <p:pic>
        <p:nvPicPr>
          <p:cNvPr id="5" name="Recording (2)">
            <a:hlinkClick r:id="" action="ppaction://media"/>
            <a:extLst>
              <a:ext uri="{FF2B5EF4-FFF2-40B4-BE49-F238E27FC236}">
                <a16:creationId xmlns:a16="http://schemas.microsoft.com/office/drawing/2014/main" id="{2BBC98AC-2D0D-8E0F-6B93-B80EFFCF37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6392" y="348703"/>
            <a:ext cx="730250" cy="730250"/>
          </a:xfrm>
          <a:prstGeom prst="rect">
            <a:avLst/>
          </a:prstGeom>
        </p:spPr>
      </p:pic>
    </p:spTree>
    <p:extLst>
      <p:ext uri="{BB962C8B-B14F-4D97-AF65-F5344CB8AC3E}">
        <p14:creationId xmlns:p14="http://schemas.microsoft.com/office/powerpoint/2010/main" val="16662673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657224" y="499533"/>
            <a:ext cx="10772775" cy="846667"/>
          </a:xfrm>
        </p:spPr>
        <p:txBody>
          <a:bodyPr>
            <a:normAutofit fontScale="90000"/>
          </a:bodyPr>
          <a:lstStyle/>
          <a:p>
            <a:pPr algn="ctr"/>
            <a:r>
              <a:rPr lang="en-US"/>
              <a:t>In our Last Episode - Credentials Extracted</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676656" y="1270000"/>
            <a:ext cx="10753725" cy="5088467"/>
          </a:xfrm>
        </p:spPr>
        <p:txBody>
          <a:bodyPr vert="horz" lIns="91440" tIns="45720" rIns="91440" bIns="45720" rtlCol="0" anchor="t">
            <a:normAutofit/>
          </a:bodyPr>
          <a:lstStyle/>
          <a:p>
            <a:pPr>
              <a:buFont typeface="Arial" panose="020B0604020202020204" pitchFamily="34" charset="0"/>
              <a:buChar char="•"/>
            </a:pPr>
            <a:r>
              <a:rPr lang="en-US"/>
              <a:t> The hacker was able to gain access to the system by discovering a hidden directory containing the username and password for an ssh login .</a:t>
            </a:r>
            <a:endParaRPr lang="en-US">
              <a:cs typeface="Calibri Light"/>
            </a:endParaRPr>
          </a:p>
          <a:p>
            <a:pPr>
              <a:buFont typeface="Arial" panose="020B0604020202020204" pitchFamily="34" charset="0"/>
              <a:buChar char="•"/>
            </a:pPr>
            <a:r>
              <a:rPr lang="en-US"/>
              <a:t> While the password was encoded in Base64 tools such as Cyber Chef can easily crack this code and display the real password </a:t>
            </a:r>
            <a:r>
              <a:rPr lang="en-US">
                <a:ea typeface="+mn-lt"/>
                <a:cs typeface="+mn-lt"/>
              </a:rPr>
              <a:t>(Nadler et al., 2019)</a:t>
            </a:r>
            <a:r>
              <a:rPr lang="en-US"/>
              <a:t>.</a:t>
            </a:r>
            <a:endParaRPr lang="en-US">
              <a:cs typeface="Calibri Light"/>
            </a:endParaRPr>
          </a:p>
          <a:p>
            <a:pPr>
              <a:buChar char="•"/>
            </a:pPr>
            <a:endParaRPr lang="en-US">
              <a:solidFill>
                <a:schemeClr val="tx1"/>
              </a:solidFill>
              <a:cs typeface="Calibri Light"/>
            </a:endParaRPr>
          </a:p>
          <a:p>
            <a:r>
              <a:rPr lang="en-US">
                <a:solidFill>
                  <a:schemeClr val="tx1"/>
                </a:solidFill>
              </a:rPr>
              <a:t>				</a:t>
            </a:r>
            <a:r>
              <a:rPr lang="en-US"/>
              <a:t>				</a:t>
            </a:r>
          </a:p>
        </p:txBody>
      </p:sp>
      <p:pic>
        <p:nvPicPr>
          <p:cNvPr id="4" name="Picture 3" descr="A screenshot of a computer&#10;&#10;Description automatically generated">
            <a:extLst>
              <a:ext uri="{FF2B5EF4-FFF2-40B4-BE49-F238E27FC236}">
                <a16:creationId xmlns:a16="http://schemas.microsoft.com/office/drawing/2014/main" id="{B6413E9F-2AD9-A11E-BFD7-7519363164EE}"/>
              </a:ext>
            </a:extLst>
          </p:cNvPr>
          <p:cNvPicPr>
            <a:picLocks noChangeAspect="1"/>
          </p:cNvPicPr>
          <p:nvPr/>
        </p:nvPicPr>
        <p:blipFill>
          <a:blip r:embed="rId4"/>
          <a:stretch>
            <a:fillRect/>
          </a:stretch>
        </p:blipFill>
        <p:spPr>
          <a:xfrm>
            <a:off x="1745742" y="3012186"/>
            <a:ext cx="7938516" cy="2839212"/>
          </a:xfrm>
          <a:prstGeom prst="rect">
            <a:avLst/>
          </a:prstGeom>
        </p:spPr>
      </p:pic>
      <p:sp>
        <p:nvSpPr>
          <p:cNvPr id="5" name="TextBox 4">
            <a:extLst>
              <a:ext uri="{FF2B5EF4-FFF2-40B4-BE49-F238E27FC236}">
                <a16:creationId xmlns:a16="http://schemas.microsoft.com/office/drawing/2014/main" id="{76DD9324-C6FA-5E36-833B-1935FB246AA6}"/>
              </a:ext>
            </a:extLst>
          </p:cNvPr>
          <p:cNvSpPr txBox="1"/>
          <p:nvPr/>
        </p:nvSpPr>
        <p:spPr>
          <a:xfrm>
            <a:off x="6333744" y="5218176"/>
            <a:ext cx="3261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ea typeface="+mn-lt"/>
                <a:cs typeface="+mn-lt"/>
              </a:rPr>
              <a:t>‎January ‎28, ‎2024, ‏‎12:36:48 PM</a:t>
            </a:r>
            <a:endParaRPr lang="en-US">
              <a:solidFill>
                <a:srgbClr val="FF0000"/>
              </a:solidFill>
              <a:cs typeface="Calibri Light"/>
            </a:endParaRPr>
          </a:p>
        </p:txBody>
      </p:sp>
      <p:pic>
        <p:nvPicPr>
          <p:cNvPr id="6" name="Recording (3)">
            <a:hlinkClick r:id="" action="ppaction://media"/>
            <a:extLst>
              <a:ext uri="{FF2B5EF4-FFF2-40B4-BE49-F238E27FC236}">
                <a16:creationId xmlns:a16="http://schemas.microsoft.com/office/drawing/2014/main" id="{D910D8F1-7238-FEBC-31AD-EC9BD243F1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7634" y="296151"/>
            <a:ext cx="730250" cy="730250"/>
          </a:xfrm>
          <a:prstGeom prst="rect">
            <a:avLst/>
          </a:prstGeom>
        </p:spPr>
      </p:pic>
    </p:spTree>
    <p:extLst>
      <p:ext uri="{BB962C8B-B14F-4D97-AF65-F5344CB8AC3E}">
        <p14:creationId xmlns:p14="http://schemas.microsoft.com/office/powerpoint/2010/main" val="22867084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481923" y="245533"/>
            <a:ext cx="10772775" cy="1075267"/>
          </a:xfrm>
        </p:spPr>
        <p:txBody>
          <a:bodyPr/>
          <a:lstStyle/>
          <a:p>
            <a:pPr algn="ctr"/>
            <a:r>
              <a:rPr lang="en-US"/>
              <a:t>Base64 Decode</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676656" y="3820510"/>
            <a:ext cx="10753725" cy="1428823"/>
          </a:xfrm>
        </p:spPr>
        <p:txBody>
          <a:bodyPr>
            <a:normAutofit/>
          </a:bodyPr>
          <a:lstStyle/>
          <a:p>
            <a:r>
              <a:rPr lang="en-US"/>
              <a:t>				</a:t>
            </a:r>
          </a:p>
        </p:txBody>
      </p:sp>
      <p:pic>
        <p:nvPicPr>
          <p:cNvPr id="4" name="Picture 3" descr="A screenshot of a computer&#10;&#10;Description automatically generated">
            <a:extLst>
              <a:ext uri="{FF2B5EF4-FFF2-40B4-BE49-F238E27FC236}">
                <a16:creationId xmlns:a16="http://schemas.microsoft.com/office/drawing/2014/main" id="{483D5D7E-7FFA-1419-BF7D-D2B369155EB7}"/>
              </a:ext>
            </a:extLst>
          </p:cNvPr>
          <p:cNvPicPr>
            <a:picLocks noChangeAspect="1"/>
          </p:cNvPicPr>
          <p:nvPr/>
        </p:nvPicPr>
        <p:blipFill>
          <a:blip r:embed="rId4"/>
          <a:stretch>
            <a:fillRect/>
          </a:stretch>
        </p:blipFill>
        <p:spPr>
          <a:xfrm>
            <a:off x="1873426" y="1919433"/>
            <a:ext cx="8577072" cy="3803956"/>
          </a:xfrm>
          <a:prstGeom prst="rect">
            <a:avLst/>
          </a:prstGeom>
        </p:spPr>
      </p:pic>
      <p:sp>
        <p:nvSpPr>
          <p:cNvPr id="5" name="TextBox 4">
            <a:extLst>
              <a:ext uri="{FF2B5EF4-FFF2-40B4-BE49-F238E27FC236}">
                <a16:creationId xmlns:a16="http://schemas.microsoft.com/office/drawing/2014/main" id="{36FE48DA-AB80-6D4E-1D10-2DBA7514EE53}"/>
              </a:ext>
            </a:extLst>
          </p:cNvPr>
          <p:cNvSpPr txBox="1"/>
          <p:nvPr/>
        </p:nvSpPr>
        <p:spPr>
          <a:xfrm>
            <a:off x="7388352" y="4486655"/>
            <a:ext cx="318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t>
            </a:r>
            <a:r>
              <a:rPr lang="en-US">
                <a:solidFill>
                  <a:srgbClr val="FF0000"/>
                </a:solidFill>
                <a:ea typeface="+mn-lt"/>
                <a:cs typeface="+mn-lt"/>
              </a:rPr>
              <a:t>February ‎1, ‎2024, ‏‎3:58:19 AM</a:t>
            </a:r>
            <a:endParaRPr lang="en-US">
              <a:solidFill>
                <a:srgbClr val="FF0000"/>
              </a:solidFill>
            </a:endParaRPr>
          </a:p>
        </p:txBody>
      </p:sp>
      <p:pic>
        <p:nvPicPr>
          <p:cNvPr id="6" name="Recording (4)">
            <a:hlinkClick r:id="" action="ppaction://media"/>
            <a:extLst>
              <a:ext uri="{FF2B5EF4-FFF2-40B4-BE49-F238E27FC236}">
                <a16:creationId xmlns:a16="http://schemas.microsoft.com/office/drawing/2014/main" id="{816CED30-74D6-E545-0BF9-CAF3B924BB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01358" y="243599"/>
            <a:ext cx="730250" cy="730250"/>
          </a:xfrm>
          <a:prstGeom prst="rect">
            <a:avLst/>
          </a:prstGeom>
        </p:spPr>
      </p:pic>
    </p:spTree>
    <p:extLst>
      <p:ext uri="{BB962C8B-B14F-4D97-AF65-F5344CB8AC3E}">
        <p14:creationId xmlns:p14="http://schemas.microsoft.com/office/powerpoint/2010/main" val="6010148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481923" y="245533"/>
            <a:ext cx="10772775" cy="1075267"/>
          </a:xfrm>
        </p:spPr>
        <p:txBody>
          <a:bodyPr>
            <a:normAutofit fontScale="90000"/>
          </a:bodyPr>
          <a:lstStyle/>
          <a:p>
            <a:pPr algn="ctr"/>
            <a:r>
              <a:rPr lang="en-US"/>
              <a:t>The attacker will Nmap for more information</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676656" y="3820510"/>
            <a:ext cx="10753725" cy="1428823"/>
          </a:xfrm>
        </p:spPr>
        <p:txBody>
          <a:bodyPr>
            <a:normAutofit/>
          </a:bodyPr>
          <a:lstStyle/>
          <a:p>
            <a:r>
              <a:rPr lang="en-US"/>
              <a:t>				</a:t>
            </a:r>
          </a:p>
        </p:txBody>
      </p:sp>
      <p:sp>
        <p:nvSpPr>
          <p:cNvPr id="8" name="Content Placeholder 2">
            <a:extLst>
              <a:ext uri="{FF2B5EF4-FFF2-40B4-BE49-F238E27FC236}">
                <a16:creationId xmlns:a16="http://schemas.microsoft.com/office/drawing/2014/main" id="{1414E588-0F7E-474B-B061-B5F996CFB3CD}"/>
              </a:ext>
            </a:extLst>
          </p:cNvPr>
          <p:cNvSpPr txBox="1">
            <a:spLocks/>
          </p:cNvSpPr>
          <p:nvPr/>
        </p:nvSpPr>
        <p:spPr>
          <a:xfrm>
            <a:off x="829056" y="1276424"/>
            <a:ext cx="10753725" cy="5192110"/>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a:lstStyle>
          <a:p>
            <a:pPr>
              <a:buFont typeface="Arial" panose="020B0604020202020204" pitchFamily="34" charset="0"/>
              <a:buChar char="•"/>
            </a:pPr>
            <a:r>
              <a:rPr lang="en-US">
                <a:cs typeface="Calibri Light"/>
              </a:rPr>
              <a:t>After using the common port scanning tool, </a:t>
            </a:r>
            <a:r>
              <a:rPr lang="en-US" err="1">
                <a:cs typeface="Calibri Light"/>
              </a:rPr>
              <a:t>nmap</a:t>
            </a:r>
            <a:r>
              <a:rPr lang="en-US">
                <a:cs typeface="Calibri Light"/>
              </a:rPr>
              <a:t> the attacker discovered several vulnerable remote access ports, 22 SSH and 3389 RDP.</a:t>
            </a:r>
          </a:p>
          <a:p>
            <a:pPr>
              <a:buChar char="•"/>
            </a:pPr>
            <a:r>
              <a:rPr lang="en-US">
                <a:cs typeface="Calibri Light"/>
              </a:rPr>
              <a:t>Both SSH and RDP are used for remotely accessing users systems and the previously discovered passwords allow for a smooth login attempt over port 22 </a:t>
            </a:r>
            <a:r>
              <a:rPr lang="en-US">
                <a:ea typeface="+mn-lt"/>
                <a:cs typeface="+mn-lt"/>
              </a:rPr>
              <a:t>(Chung et al., 2023)</a:t>
            </a:r>
            <a:r>
              <a:rPr lang="en-US">
                <a:cs typeface="Calibri Light"/>
              </a:rPr>
              <a:t>.</a:t>
            </a:r>
          </a:p>
          <a:p>
            <a:r>
              <a:rPr lang="en-US"/>
              <a:t>	</a:t>
            </a:r>
          </a:p>
        </p:txBody>
      </p:sp>
      <p:pic>
        <p:nvPicPr>
          <p:cNvPr id="4" name="Picture 3" descr="A screenshot of a computer&#10;&#10;Description automatically generated">
            <a:extLst>
              <a:ext uri="{FF2B5EF4-FFF2-40B4-BE49-F238E27FC236}">
                <a16:creationId xmlns:a16="http://schemas.microsoft.com/office/drawing/2014/main" id="{1AE1D793-9A75-71C7-5C4E-ED316E471987}"/>
              </a:ext>
            </a:extLst>
          </p:cNvPr>
          <p:cNvPicPr>
            <a:picLocks noChangeAspect="1"/>
          </p:cNvPicPr>
          <p:nvPr/>
        </p:nvPicPr>
        <p:blipFill>
          <a:blip r:embed="rId4"/>
          <a:stretch>
            <a:fillRect/>
          </a:stretch>
        </p:blipFill>
        <p:spPr>
          <a:xfrm>
            <a:off x="3155461" y="2990722"/>
            <a:ext cx="6096000" cy="3197412"/>
          </a:xfrm>
          <a:prstGeom prst="rect">
            <a:avLst/>
          </a:prstGeom>
        </p:spPr>
      </p:pic>
      <p:sp>
        <p:nvSpPr>
          <p:cNvPr id="5" name="TextBox 4">
            <a:extLst>
              <a:ext uri="{FF2B5EF4-FFF2-40B4-BE49-F238E27FC236}">
                <a16:creationId xmlns:a16="http://schemas.microsoft.com/office/drawing/2014/main" id="{4FC1D15D-FEF5-9EA0-5324-336417C36C22}"/>
              </a:ext>
            </a:extLst>
          </p:cNvPr>
          <p:cNvSpPr txBox="1"/>
          <p:nvPr/>
        </p:nvSpPr>
        <p:spPr>
          <a:xfrm>
            <a:off x="6096000" y="4163568"/>
            <a:ext cx="30358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aseline="0">
                <a:solidFill>
                  <a:srgbClr val="FFFFFF"/>
                </a:solidFill>
                <a:latin typeface="Calibri Light"/>
              </a:rPr>
              <a:t>‎</a:t>
            </a:r>
            <a:r>
              <a:rPr lang="en-US" sz="1800" baseline="0">
                <a:solidFill>
                  <a:srgbClr val="FF0000"/>
                </a:solidFill>
                <a:latin typeface="Calibri Light"/>
              </a:rPr>
              <a:t>February ‎1, ‎2024, ‏‎</a:t>
            </a:r>
            <a:r>
              <a:rPr lang="en-US">
                <a:solidFill>
                  <a:srgbClr val="FF0000"/>
                </a:solidFill>
                <a:latin typeface="Calibri Light"/>
              </a:rPr>
              <a:t>4:01:23</a:t>
            </a:r>
            <a:r>
              <a:rPr lang="en-US" sz="1800" baseline="0">
                <a:solidFill>
                  <a:srgbClr val="FF0000"/>
                </a:solidFill>
                <a:latin typeface="Calibri Light"/>
              </a:rPr>
              <a:t> AM</a:t>
            </a:r>
            <a:r>
              <a:rPr lang="en-US" sz="1800">
                <a:solidFill>
                  <a:srgbClr val="FF0000"/>
                </a:solidFill>
                <a:latin typeface="Calibri Light"/>
                <a:ea typeface="Calibri Light"/>
                <a:cs typeface="Calibri Light"/>
              </a:rPr>
              <a:t>​</a:t>
            </a:r>
            <a:endParaRPr lang="en-US"/>
          </a:p>
        </p:txBody>
      </p:sp>
      <p:pic>
        <p:nvPicPr>
          <p:cNvPr id="6" name="Recording (4)">
            <a:hlinkClick r:id="" action="ppaction://media"/>
            <a:extLst>
              <a:ext uri="{FF2B5EF4-FFF2-40B4-BE49-F238E27FC236}">
                <a16:creationId xmlns:a16="http://schemas.microsoft.com/office/drawing/2014/main" id="{6B186F13-C50B-19FD-C48A-4AD0C55B71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10116" y="383737"/>
            <a:ext cx="730250" cy="730250"/>
          </a:xfrm>
          <a:prstGeom prst="rect">
            <a:avLst/>
          </a:prstGeom>
        </p:spPr>
      </p:pic>
    </p:spTree>
    <p:extLst>
      <p:ext uri="{BB962C8B-B14F-4D97-AF65-F5344CB8AC3E}">
        <p14:creationId xmlns:p14="http://schemas.microsoft.com/office/powerpoint/2010/main" val="5686551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481923" y="245533"/>
            <a:ext cx="10772775" cy="1075267"/>
          </a:xfrm>
        </p:spPr>
        <p:txBody>
          <a:bodyPr/>
          <a:lstStyle/>
          <a:p>
            <a:pPr algn="ctr"/>
            <a:r>
              <a:rPr lang="en-US"/>
              <a:t>SSH into the Windows Victim</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676656" y="3820510"/>
            <a:ext cx="10753725" cy="1428823"/>
          </a:xfrm>
        </p:spPr>
        <p:txBody>
          <a:bodyPr>
            <a:normAutofit/>
          </a:bodyPr>
          <a:lstStyle/>
          <a:p>
            <a:r>
              <a:rPr lang="en-US"/>
              <a:t>				</a:t>
            </a:r>
          </a:p>
        </p:txBody>
      </p:sp>
      <p:sp>
        <p:nvSpPr>
          <p:cNvPr id="8" name="Content Placeholder 2">
            <a:extLst>
              <a:ext uri="{FF2B5EF4-FFF2-40B4-BE49-F238E27FC236}">
                <a16:creationId xmlns:a16="http://schemas.microsoft.com/office/drawing/2014/main" id="{1414E588-0F7E-474B-B061-B5F996CFB3CD}"/>
              </a:ext>
            </a:extLst>
          </p:cNvPr>
          <p:cNvSpPr txBox="1">
            <a:spLocks/>
          </p:cNvSpPr>
          <p:nvPr/>
        </p:nvSpPr>
        <p:spPr>
          <a:xfrm>
            <a:off x="761619" y="1241424"/>
            <a:ext cx="10753725" cy="536945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a:lstStyle>
          <a:p>
            <a:pPr>
              <a:buFont typeface="Arial" panose="020B0604020202020204" pitchFamily="34" charset="0"/>
              <a:buChar char="•"/>
            </a:pPr>
            <a:r>
              <a:rPr lang="en-US">
                <a:cs typeface="Calibri Light"/>
              </a:rPr>
              <a:t>As seen below, the attacker needs the users IP address, and username/password to take advantage of the open ssh port.</a:t>
            </a:r>
          </a:p>
          <a:p>
            <a:pPr>
              <a:buFont typeface="Arial" panose="020B0604020202020204" pitchFamily="34" charset="0"/>
              <a:buChar char="•"/>
            </a:pPr>
            <a:endParaRPr lang="en-US">
              <a:solidFill>
                <a:schemeClr val="tx1"/>
              </a:solidFill>
            </a:endParaRPr>
          </a:p>
          <a:p>
            <a:pPr>
              <a:buFont typeface="Arial" panose="020B0604020202020204" pitchFamily="34" charset="0"/>
              <a:buChar char="•"/>
            </a:pPr>
            <a:endParaRPr lang="en-US">
              <a:solidFill>
                <a:schemeClr val="tx1"/>
              </a:solidFill>
            </a:endParaRPr>
          </a:p>
          <a:p>
            <a:pPr>
              <a:buFont typeface="Arial" panose="020B0604020202020204" pitchFamily="34" charset="0"/>
              <a:buChar char="•"/>
            </a:pPr>
            <a:endParaRPr lang="en-US">
              <a:solidFill>
                <a:schemeClr val="tx1"/>
              </a:solidFill>
            </a:endParaRPr>
          </a:p>
          <a:p>
            <a:pPr>
              <a:buFont typeface="Arial" panose="020B0604020202020204" pitchFamily="34" charset="0"/>
              <a:buChar char="•"/>
            </a:pPr>
            <a:r>
              <a:rPr lang="en-US">
                <a:cs typeface="Calibri Light"/>
              </a:rPr>
              <a:t>After entering the credentials the attacker now has complete access to the admin account on the user "Ryan's" system.</a:t>
            </a:r>
          </a:p>
          <a:p>
            <a:r>
              <a:rPr lang="en-US"/>
              <a:t>	</a:t>
            </a:r>
          </a:p>
        </p:txBody>
      </p:sp>
      <p:pic>
        <p:nvPicPr>
          <p:cNvPr id="4" name="Picture 3" descr="A screenshot of a computer&#10;&#10;Description automatically generated">
            <a:extLst>
              <a:ext uri="{FF2B5EF4-FFF2-40B4-BE49-F238E27FC236}">
                <a16:creationId xmlns:a16="http://schemas.microsoft.com/office/drawing/2014/main" id="{6BABD8C2-EF5C-73D9-63CF-2244F8BC46FA}"/>
              </a:ext>
            </a:extLst>
          </p:cNvPr>
          <p:cNvPicPr>
            <a:picLocks noChangeAspect="1"/>
          </p:cNvPicPr>
          <p:nvPr/>
        </p:nvPicPr>
        <p:blipFill>
          <a:blip r:embed="rId4"/>
          <a:stretch>
            <a:fillRect/>
          </a:stretch>
        </p:blipFill>
        <p:spPr>
          <a:xfrm>
            <a:off x="3003374" y="1998717"/>
            <a:ext cx="6096000" cy="109530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B9C82C8-841E-2CB2-5923-D0834DD5C89E}"/>
              </a:ext>
            </a:extLst>
          </p:cNvPr>
          <p:cNvPicPr>
            <a:picLocks noChangeAspect="1"/>
          </p:cNvPicPr>
          <p:nvPr/>
        </p:nvPicPr>
        <p:blipFill>
          <a:blip r:embed="rId5"/>
          <a:stretch>
            <a:fillRect/>
          </a:stretch>
        </p:blipFill>
        <p:spPr>
          <a:xfrm>
            <a:off x="3015600" y="4471162"/>
            <a:ext cx="5705475" cy="1485900"/>
          </a:xfrm>
          <a:prstGeom prst="rect">
            <a:avLst/>
          </a:prstGeom>
        </p:spPr>
      </p:pic>
      <p:sp>
        <p:nvSpPr>
          <p:cNvPr id="6" name="TextBox 5">
            <a:extLst>
              <a:ext uri="{FF2B5EF4-FFF2-40B4-BE49-F238E27FC236}">
                <a16:creationId xmlns:a16="http://schemas.microsoft.com/office/drawing/2014/main" id="{03C7D870-13D3-512F-07D5-86E2EC2FD0FD}"/>
              </a:ext>
            </a:extLst>
          </p:cNvPr>
          <p:cNvSpPr txBox="1"/>
          <p:nvPr/>
        </p:nvSpPr>
        <p:spPr>
          <a:xfrm>
            <a:off x="5900928" y="2164080"/>
            <a:ext cx="30662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Light"/>
              </a:rPr>
              <a:t>‎</a:t>
            </a:r>
            <a:r>
              <a:rPr lang="en-US">
                <a:solidFill>
                  <a:srgbClr val="FF0000"/>
                </a:solidFill>
                <a:cs typeface="Calibri Light"/>
              </a:rPr>
              <a:t>February ‎1, ‎2024, ‏‎4:05:22 AM</a:t>
            </a:r>
          </a:p>
          <a:p>
            <a:pPr algn="l"/>
            <a:endParaRPr lang="en-US">
              <a:cs typeface="Calibri Light"/>
            </a:endParaRPr>
          </a:p>
        </p:txBody>
      </p:sp>
      <p:sp>
        <p:nvSpPr>
          <p:cNvPr id="7" name="TextBox 6">
            <a:extLst>
              <a:ext uri="{FF2B5EF4-FFF2-40B4-BE49-F238E27FC236}">
                <a16:creationId xmlns:a16="http://schemas.microsoft.com/office/drawing/2014/main" id="{9ED5F51A-AD83-A44A-30A4-00D81F9B5234}"/>
              </a:ext>
            </a:extLst>
          </p:cNvPr>
          <p:cNvSpPr txBox="1"/>
          <p:nvPr/>
        </p:nvSpPr>
        <p:spPr>
          <a:xfrm>
            <a:off x="6443472" y="5309615"/>
            <a:ext cx="29992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Light"/>
              </a:rPr>
              <a:t>‎</a:t>
            </a:r>
            <a:r>
              <a:rPr lang="en-US" sz="1400">
                <a:solidFill>
                  <a:srgbClr val="FF0000"/>
                </a:solidFill>
                <a:cs typeface="Calibri Light"/>
              </a:rPr>
              <a:t>February ‎1, ‎2024, ‏‎4:06:07 AM</a:t>
            </a:r>
          </a:p>
          <a:p>
            <a:pPr algn="l"/>
            <a:endParaRPr lang="en-US">
              <a:cs typeface="Calibri Light"/>
            </a:endParaRPr>
          </a:p>
        </p:txBody>
      </p:sp>
      <p:pic>
        <p:nvPicPr>
          <p:cNvPr id="9" name="Recording (4)">
            <a:hlinkClick r:id="" action="ppaction://media"/>
            <a:extLst>
              <a:ext uri="{FF2B5EF4-FFF2-40B4-BE49-F238E27FC236}">
                <a16:creationId xmlns:a16="http://schemas.microsoft.com/office/drawing/2014/main" id="{7BE69A5C-7806-6235-EA68-12636EACD7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18875" y="103462"/>
            <a:ext cx="730250" cy="730250"/>
          </a:xfrm>
          <a:prstGeom prst="rect">
            <a:avLst/>
          </a:prstGeom>
        </p:spPr>
      </p:pic>
    </p:spTree>
    <p:extLst>
      <p:ext uri="{BB962C8B-B14F-4D97-AF65-F5344CB8AC3E}">
        <p14:creationId xmlns:p14="http://schemas.microsoft.com/office/powerpoint/2010/main" val="23160431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481923" y="245533"/>
            <a:ext cx="10772775" cy="1075267"/>
          </a:xfrm>
        </p:spPr>
        <p:txBody>
          <a:bodyPr/>
          <a:lstStyle/>
          <a:p>
            <a:pPr algn="ctr"/>
            <a:r>
              <a:rPr lang="en-US"/>
              <a:t>Add an Administrative Account</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676656" y="3820510"/>
            <a:ext cx="10753725" cy="1428823"/>
          </a:xfrm>
        </p:spPr>
        <p:txBody>
          <a:bodyPr>
            <a:normAutofit/>
          </a:bodyPr>
          <a:lstStyle/>
          <a:p>
            <a:r>
              <a:rPr lang="en-US"/>
              <a:t>				</a:t>
            </a:r>
          </a:p>
        </p:txBody>
      </p:sp>
      <p:sp>
        <p:nvSpPr>
          <p:cNvPr id="8" name="Content Placeholder 2">
            <a:extLst>
              <a:ext uri="{FF2B5EF4-FFF2-40B4-BE49-F238E27FC236}">
                <a16:creationId xmlns:a16="http://schemas.microsoft.com/office/drawing/2014/main" id="{1414E588-0F7E-474B-B061-B5F996CFB3CD}"/>
              </a:ext>
            </a:extLst>
          </p:cNvPr>
          <p:cNvSpPr txBox="1">
            <a:spLocks/>
          </p:cNvSpPr>
          <p:nvPr/>
        </p:nvSpPr>
        <p:spPr>
          <a:xfrm>
            <a:off x="829056" y="1320800"/>
            <a:ext cx="11049677" cy="5384800"/>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a:lstStyle>
          <a:p>
            <a:pPr>
              <a:buFont typeface="Arial" panose="020B0604020202020204" pitchFamily="34" charset="0"/>
              <a:buChar char="•"/>
            </a:pPr>
            <a:r>
              <a:rPr lang="en-US">
                <a:cs typeface="Calibri Light"/>
              </a:rPr>
              <a:t>Attackers will almost always attempt to create new accounts after gaining access to the users system.</a:t>
            </a:r>
          </a:p>
          <a:p>
            <a:pPr>
              <a:buFont typeface="Arial" panose="020B0604020202020204" pitchFamily="34" charset="0"/>
              <a:buChar char="•"/>
            </a:pPr>
            <a:r>
              <a:rPr lang="en-US">
                <a:cs typeface="Calibri Light"/>
              </a:rPr>
              <a:t>Visualized below is the common way attackers will create new admin level accounts on a victims system. </a:t>
            </a:r>
          </a:p>
          <a:p>
            <a:pPr>
              <a:buChar char="•"/>
            </a:pPr>
            <a:r>
              <a:rPr lang="en-US">
                <a:cs typeface="Calibri Light"/>
              </a:rPr>
              <a:t>New accounts allow the attacker to gain a permanent foothold on the users system and help prevent the user from discovering their presence.</a:t>
            </a:r>
          </a:p>
          <a:p>
            <a:pPr marL="347345" lvl="1">
              <a:buChar char="•"/>
            </a:pPr>
            <a:endParaRPr lang="en-US">
              <a:solidFill>
                <a:srgbClr val="FFFFFF"/>
              </a:solidFill>
              <a:cs typeface="Calibri Light"/>
            </a:endParaRPr>
          </a:p>
          <a:p>
            <a:r>
              <a:rPr lang="en-US"/>
              <a:t>	</a:t>
            </a:r>
          </a:p>
        </p:txBody>
      </p:sp>
      <p:pic>
        <p:nvPicPr>
          <p:cNvPr id="4" name="Picture 3" descr="A screenshot of a computer program&#10;&#10;Description automatically generated">
            <a:extLst>
              <a:ext uri="{FF2B5EF4-FFF2-40B4-BE49-F238E27FC236}">
                <a16:creationId xmlns:a16="http://schemas.microsoft.com/office/drawing/2014/main" id="{3D815318-84EA-2929-AC85-4D0EF1FB4FCC}"/>
              </a:ext>
            </a:extLst>
          </p:cNvPr>
          <p:cNvPicPr>
            <a:picLocks noChangeAspect="1"/>
          </p:cNvPicPr>
          <p:nvPr/>
        </p:nvPicPr>
        <p:blipFill>
          <a:blip r:embed="rId4"/>
          <a:stretch>
            <a:fillRect/>
          </a:stretch>
        </p:blipFill>
        <p:spPr>
          <a:xfrm>
            <a:off x="2820338" y="3672515"/>
            <a:ext cx="6096000" cy="3146811"/>
          </a:xfrm>
          <a:prstGeom prst="rect">
            <a:avLst/>
          </a:prstGeom>
        </p:spPr>
      </p:pic>
      <p:sp>
        <p:nvSpPr>
          <p:cNvPr id="5" name="TextBox 4">
            <a:extLst>
              <a:ext uri="{FF2B5EF4-FFF2-40B4-BE49-F238E27FC236}">
                <a16:creationId xmlns:a16="http://schemas.microsoft.com/office/drawing/2014/main" id="{DAF5BCB2-E712-CF13-509B-78D9AACE1ABB}"/>
              </a:ext>
            </a:extLst>
          </p:cNvPr>
          <p:cNvSpPr txBox="1"/>
          <p:nvPr/>
        </p:nvSpPr>
        <p:spPr>
          <a:xfrm>
            <a:off x="5742432" y="3669791"/>
            <a:ext cx="3096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Light"/>
              </a:rPr>
              <a:t>‎</a:t>
            </a:r>
            <a:r>
              <a:rPr lang="en-US">
                <a:solidFill>
                  <a:srgbClr val="FF0000"/>
                </a:solidFill>
                <a:cs typeface="Calibri Light"/>
              </a:rPr>
              <a:t>February ‎1, ‎2024, ‏‎4:12:52 AM</a:t>
            </a:r>
          </a:p>
          <a:p>
            <a:pPr algn="l"/>
            <a:endParaRPr lang="en-US">
              <a:cs typeface="Calibri Light"/>
            </a:endParaRPr>
          </a:p>
        </p:txBody>
      </p:sp>
      <p:pic>
        <p:nvPicPr>
          <p:cNvPr id="6" name="Recording (5)">
            <a:hlinkClick r:id="" action="ppaction://media"/>
            <a:extLst>
              <a:ext uri="{FF2B5EF4-FFF2-40B4-BE49-F238E27FC236}">
                <a16:creationId xmlns:a16="http://schemas.microsoft.com/office/drawing/2014/main" id="{1387DEA9-511A-F889-6DE6-E680E9F7E9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8530" y="296151"/>
            <a:ext cx="730250" cy="730250"/>
          </a:xfrm>
          <a:prstGeom prst="rect">
            <a:avLst/>
          </a:prstGeom>
        </p:spPr>
      </p:pic>
    </p:spTree>
    <p:extLst>
      <p:ext uri="{BB962C8B-B14F-4D97-AF65-F5344CB8AC3E}">
        <p14:creationId xmlns:p14="http://schemas.microsoft.com/office/powerpoint/2010/main" val="2002928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481923" y="245533"/>
            <a:ext cx="10772775" cy="1075267"/>
          </a:xfrm>
        </p:spPr>
        <p:txBody>
          <a:bodyPr/>
          <a:lstStyle/>
          <a:p>
            <a:pPr algn="ctr"/>
            <a:r>
              <a:rPr lang="en-US"/>
              <a:t>Stop A Service</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676656" y="3820510"/>
            <a:ext cx="10753725" cy="1428823"/>
          </a:xfrm>
        </p:spPr>
        <p:txBody>
          <a:bodyPr>
            <a:normAutofit/>
          </a:bodyPr>
          <a:lstStyle/>
          <a:p>
            <a:r>
              <a:rPr lang="en-US"/>
              <a:t>				</a:t>
            </a:r>
          </a:p>
        </p:txBody>
      </p:sp>
      <p:sp>
        <p:nvSpPr>
          <p:cNvPr id="8" name="Content Placeholder 2">
            <a:extLst>
              <a:ext uri="{FF2B5EF4-FFF2-40B4-BE49-F238E27FC236}">
                <a16:creationId xmlns:a16="http://schemas.microsoft.com/office/drawing/2014/main" id="{1414E588-0F7E-474B-B061-B5F996CFB3CD}"/>
              </a:ext>
            </a:extLst>
          </p:cNvPr>
          <p:cNvSpPr txBox="1">
            <a:spLocks/>
          </p:cNvSpPr>
          <p:nvPr/>
        </p:nvSpPr>
        <p:spPr>
          <a:xfrm>
            <a:off x="761619" y="1202267"/>
            <a:ext cx="10753725" cy="5280533"/>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a:lstStyle>
          <a:p>
            <a:pPr>
              <a:buFont typeface="Arial" panose="020B0604020202020204" pitchFamily="34" charset="0"/>
              <a:buChar char="•"/>
            </a:pPr>
            <a:r>
              <a:rPr lang="en-US">
                <a:cs typeface="Calibri Light"/>
              </a:rPr>
              <a:t>One of the first actions an attacker will make is attempting to disable troublesome programs, such as services related to the firewall and Windows Defender.</a:t>
            </a:r>
          </a:p>
          <a:p>
            <a:pPr>
              <a:buChar char="•"/>
            </a:pPr>
            <a:r>
              <a:rPr lang="en-US">
                <a:cs typeface="Calibri Light"/>
              </a:rPr>
              <a:t>Using this opportunity to weaken the users defenses makes future attacks more successful and may allow the attacker to install malware and possible backdoors which the firewall and defensive services would pick up </a:t>
            </a:r>
            <a:r>
              <a:rPr lang="en-US">
                <a:ea typeface="+mn-lt"/>
                <a:cs typeface="+mn-lt"/>
              </a:rPr>
              <a:t>(Willems et al., 2023)</a:t>
            </a:r>
            <a:r>
              <a:rPr lang="en-US">
                <a:cs typeface="Calibri Light"/>
              </a:rPr>
              <a:t>.</a:t>
            </a:r>
          </a:p>
          <a:p>
            <a:pPr>
              <a:buChar char="•"/>
            </a:pPr>
            <a:endParaRPr lang="en-US">
              <a:solidFill>
                <a:schemeClr val="tx1"/>
              </a:solidFill>
              <a:cs typeface="Calibri Light"/>
            </a:endParaRPr>
          </a:p>
          <a:p>
            <a:pPr marL="0" indent="0">
              <a:buNone/>
            </a:pPr>
            <a:endParaRPr lang="en-US">
              <a:solidFill>
                <a:schemeClr val="tx1"/>
              </a:solidFill>
              <a:cs typeface="Calibri Light"/>
            </a:endParaRPr>
          </a:p>
        </p:txBody>
      </p:sp>
      <p:pic>
        <p:nvPicPr>
          <p:cNvPr id="4" name="Picture 3" descr="A screenshot of a computer error&#10;&#10;Description automatically generated">
            <a:extLst>
              <a:ext uri="{FF2B5EF4-FFF2-40B4-BE49-F238E27FC236}">
                <a16:creationId xmlns:a16="http://schemas.microsoft.com/office/drawing/2014/main" id="{F2AE6242-0DB4-2E27-13D8-D86E7D45AB3F}"/>
              </a:ext>
            </a:extLst>
          </p:cNvPr>
          <p:cNvPicPr>
            <a:picLocks noChangeAspect="1"/>
          </p:cNvPicPr>
          <p:nvPr/>
        </p:nvPicPr>
        <p:blipFill>
          <a:blip r:embed="rId4"/>
          <a:stretch>
            <a:fillRect/>
          </a:stretch>
        </p:blipFill>
        <p:spPr>
          <a:xfrm>
            <a:off x="2377577" y="3379958"/>
            <a:ext cx="7520940" cy="2691384"/>
          </a:xfrm>
          <a:prstGeom prst="rect">
            <a:avLst/>
          </a:prstGeom>
        </p:spPr>
      </p:pic>
      <p:sp>
        <p:nvSpPr>
          <p:cNvPr id="5" name="TextBox 4">
            <a:extLst>
              <a:ext uri="{FF2B5EF4-FFF2-40B4-BE49-F238E27FC236}">
                <a16:creationId xmlns:a16="http://schemas.microsoft.com/office/drawing/2014/main" id="{F85DC6B6-BE3D-748A-89C2-A54AA448C9A5}"/>
              </a:ext>
            </a:extLst>
          </p:cNvPr>
          <p:cNvSpPr txBox="1"/>
          <p:nvPr/>
        </p:nvSpPr>
        <p:spPr>
          <a:xfrm>
            <a:off x="6504432" y="5120640"/>
            <a:ext cx="29626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Light"/>
              </a:rPr>
              <a:t>‎</a:t>
            </a:r>
            <a:r>
              <a:rPr lang="en-US">
                <a:solidFill>
                  <a:srgbClr val="FF0000"/>
                </a:solidFill>
                <a:cs typeface="Calibri Light"/>
              </a:rPr>
              <a:t>February ‎1, ‎2024, ‏‎4:15:59 AM</a:t>
            </a:r>
          </a:p>
          <a:p>
            <a:pPr algn="l"/>
            <a:endParaRPr lang="en-US">
              <a:cs typeface="Calibri Light"/>
            </a:endParaRPr>
          </a:p>
        </p:txBody>
      </p:sp>
      <p:pic>
        <p:nvPicPr>
          <p:cNvPr id="6" name="Recording (5)">
            <a:hlinkClick r:id="" action="ppaction://media"/>
            <a:extLst>
              <a:ext uri="{FF2B5EF4-FFF2-40B4-BE49-F238E27FC236}">
                <a16:creationId xmlns:a16="http://schemas.microsoft.com/office/drawing/2014/main" id="{6EF2736E-7FD1-6F00-5952-06496293C6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0729" y="127387"/>
            <a:ext cx="730250" cy="730250"/>
          </a:xfrm>
          <a:prstGeom prst="rect">
            <a:avLst/>
          </a:prstGeom>
        </p:spPr>
      </p:pic>
    </p:spTree>
    <p:extLst>
      <p:ext uri="{BB962C8B-B14F-4D97-AF65-F5344CB8AC3E}">
        <p14:creationId xmlns:p14="http://schemas.microsoft.com/office/powerpoint/2010/main" val="42849849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3815-4004-4B0C-A408-2C66ECFA19F9}"/>
              </a:ext>
            </a:extLst>
          </p:cNvPr>
          <p:cNvSpPr>
            <a:spLocks noGrp="1"/>
          </p:cNvSpPr>
          <p:nvPr>
            <p:ph type="title"/>
          </p:nvPr>
        </p:nvSpPr>
        <p:spPr>
          <a:xfrm>
            <a:off x="657224" y="499533"/>
            <a:ext cx="10772775" cy="956734"/>
          </a:xfrm>
        </p:spPr>
        <p:txBody>
          <a:bodyPr>
            <a:normAutofit/>
          </a:bodyPr>
          <a:lstStyle/>
          <a:p>
            <a:pPr algn="ctr"/>
            <a:r>
              <a:rPr lang="en-US"/>
              <a:t>Creating a Scheduled Task (Backdoor)</a:t>
            </a:r>
          </a:p>
        </p:txBody>
      </p:sp>
      <p:sp>
        <p:nvSpPr>
          <p:cNvPr id="3" name="Content Placeholder 2">
            <a:extLst>
              <a:ext uri="{FF2B5EF4-FFF2-40B4-BE49-F238E27FC236}">
                <a16:creationId xmlns:a16="http://schemas.microsoft.com/office/drawing/2014/main" id="{24653D6D-42E8-4D1D-B993-5EE51169A08B}"/>
              </a:ext>
            </a:extLst>
          </p:cNvPr>
          <p:cNvSpPr>
            <a:spLocks noGrp="1"/>
          </p:cNvSpPr>
          <p:nvPr>
            <p:ph idx="1"/>
          </p:nvPr>
        </p:nvSpPr>
        <p:spPr>
          <a:xfrm>
            <a:off x="123518" y="1701800"/>
            <a:ext cx="11822949" cy="5088467"/>
          </a:xfrm>
        </p:spPr>
        <p:txBody>
          <a:bodyPr vert="horz" lIns="91440" tIns="45720" rIns="91440" bIns="45720" rtlCol="0" anchor="t">
            <a:normAutofit/>
          </a:bodyPr>
          <a:lstStyle/>
          <a:p>
            <a:pPr>
              <a:buFont typeface="Arial" panose="020B0604020202020204" pitchFamily="34" charset="0"/>
              <a:buChar char="•"/>
            </a:pPr>
            <a:r>
              <a:rPr lang="en-US">
                <a:cs typeface="Calibri Light"/>
              </a:rPr>
              <a:t>Scheduling tasks is one of the best weapons an attacker has for prolonged attacks on the system.</a:t>
            </a:r>
          </a:p>
          <a:p>
            <a:pPr>
              <a:buFont typeface="Arial" panose="020B0604020202020204" pitchFamily="34" charset="0"/>
              <a:buChar char="•"/>
            </a:pPr>
            <a:r>
              <a:rPr lang="en-US">
                <a:cs typeface="Calibri Light"/>
              </a:rPr>
              <a:t>The longer an attacker is logged onto the users system the better chance of being caught.</a:t>
            </a:r>
          </a:p>
          <a:p>
            <a:pPr>
              <a:buChar char="•"/>
            </a:pPr>
            <a:r>
              <a:rPr lang="en-US">
                <a:cs typeface="Calibri Light"/>
              </a:rPr>
              <a:t>Attackers can schedule tasks to send data to the attackers system or upload malware without even being logged into the users account.</a:t>
            </a:r>
          </a:p>
          <a:p>
            <a:pPr>
              <a:buChar char="•"/>
            </a:pPr>
            <a:r>
              <a:rPr lang="en-US">
                <a:cs typeface="Calibri Light"/>
              </a:rPr>
              <a:t>Scheduled tasks are also difficult to catch for average users as they often occur in the background.</a:t>
            </a:r>
          </a:p>
          <a:p>
            <a:pPr>
              <a:buChar char="•"/>
            </a:pPr>
            <a:endParaRPr lang="en-US">
              <a:solidFill>
                <a:schemeClr val="tx1"/>
              </a:solidFill>
            </a:endParaRPr>
          </a:p>
          <a:p>
            <a:r>
              <a:rPr lang="en-US">
                <a:solidFill>
                  <a:schemeClr val="tx1"/>
                </a:solidFill>
              </a:rPr>
              <a:t>			</a:t>
            </a:r>
            <a:r>
              <a:rPr lang="en-US"/>
              <a:t>				</a:t>
            </a:r>
          </a:p>
        </p:txBody>
      </p:sp>
      <p:pic>
        <p:nvPicPr>
          <p:cNvPr id="4" name="Picture 3" descr="A screen shot of a computer&#10;&#10;Description automatically generated">
            <a:extLst>
              <a:ext uri="{FF2B5EF4-FFF2-40B4-BE49-F238E27FC236}">
                <a16:creationId xmlns:a16="http://schemas.microsoft.com/office/drawing/2014/main" id="{EAC6AF46-3B87-5080-035E-BFC0204E5A31}"/>
              </a:ext>
            </a:extLst>
          </p:cNvPr>
          <p:cNvPicPr>
            <a:picLocks noChangeAspect="1"/>
          </p:cNvPicPr>
          <p:nvPr/>
        </p:nvPicPr>
        <p:blipFill>
          <a:blip r:embed="rId4"/>
          <a:stretch>
            <a:fillRect/>
          </a:stretch>
        </p:blipFill>
        <p:spPr>
          <a:xfrm>
            <a:off x="2115546" y="4584484"/>
            <a:ext cx="7150608" cy="1570621"/>
          </a:xfrm>
          <a:prstGeom prst="rect">
            <a:avLst/>
          </a:prstGeom>
        </p:spPr>
      </p:pic>
      <p:sp>
        <p:nvSpPr>
          <p:cNvPr id="5" name="TextBox 4">
            <a:extLst>
              <a:ext uri="{FF2B5EF4-FFF2-40B4-BE49-F238E27FC236}">
                <a16:creationId xmlns:a16="http://schemas.microsoft.com/office/drawing/2014/main" id="{45D5B9DD-B4C5-1943-02EB-A7D5737A5344}"/>
              </a:ext>
            </a:extLst>
          </p:cNvPr>
          <p:cNvSpPr txBox="1"/>
          <p:nvPr/>
        </p:nvSpPr>
        <p:spPr>
          <a:xfrm>
            <a:off x="6291072" y="4901183"/>
            <a:ext cx="3023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aseline="0">
                <a:solidFill>
                  <a:srgbClr val="FFFFFF"/>
                </a:solidFill>
                <a:latin typeface="Calibri Light"/>
              </a:rPr>
              <a:t>‎</a:t>
            </a:r>
            <a:r>
              <a:rPr lang="en-US" sz="1800" baseline="0">
                <a:solidFill>
                  <a:srgbClr val="FF0000"/>
                </a:solidFill>
                <a:latin typeface="Calibri Light"/>
              </a:rPr>
              <a:t>February ‎1, ‎2024, ‏‎</a:t>
            </a:r>
            <a:r>
              <a:rPr lang="en-US">
                <a:solidFill>
                  <a:srgbClr val="FF0000"/>
                </a:solidFill>
                <a:latin typeface="Calibri Light"/>
              </a:rPr>
              <a:t>4:19:18</a:t>
            </a:r>
            <a:r>
              <a:rPr lang="en-US" sz="1800" baseline="0">
                <a:solidFill>
                  <a:srgbClr val="FF0000"/>
                </a:solidFill>
                <a:latin typeface="Calibri Light"/>
              </a:rPr>
              <a:t> AM</a:t>
            </a:r>
            <a:r>
              <a:rPr lang="en-US" sz="1800">
                <a:solidFill>
                  <a:srgbClr val="FF0000"/>
                </a:solidFill>
                <a:latin typeface="Calibri Light"/>
                <a:ea typeface="Calibri Light"/>
                <a:cs typeface="Calibri Light"/>
              </a:rPr>
              <a:t>​</a:t>
            </a:r>
            <a:endParaRPr lang="en-US"/>
          </a:p>
        </p:txBody>
      </p:sp>
      <p:pic>
        <p:nvPicPr>
          <p:cNvPr id="6" name="Recording (7)">
            <a:hlinkClick r:id="" action="ppaction://media"/>
            <a:extLst>
              <a:ext uri="{FF2B5EF4-FFF2-40B4-BE49-F238E27FC236}">
                <a16:creationId xmlns:a16="http://schemas.microsoft.com/office/drawing/2014/main" id="{4B1FF7FC-54CE-2920-C695-56ED95E6F7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64875" y="99509"/>
            <a:ext cx="730250" cy="730250"/>
          </a:xfrm>
          <a:prstGeom prst="rect">
            <a:avLst/>
          </a:prstGeom>
        </p:spPr>
      </p:pic>
    </p:spTree>
    <p:extLst>
      <p:ext uri="{BB962C8B-B14F-4D97-AF65-F5344CB8AC3E}">
        <p14:creationId xmlns:p14="http://schemas.microsoft.com/office/powerpoint/2010/main" val="66098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44E3BB9A-3BF5-4BE4-90CF-48BFABC78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TF10001006</Template>
  <Application>Microsoft Office PowerPoint</Application>
  <PresentationFormat>Widescreen</PresentationFormat>
  <Slides>14</Slides>
  <Notes>1</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Metropolitan</vt:lpstr>
      <vt:lpstr>Digital Forensics Technology and Practices:   Project 2 – The Hacker Attacks  CST640 Section 9042 Ryan Steggerda 2/1/2024</vt:lpstr>
      <vt:lpstr>Project 2 - Introduction</vt:lpstr>
      <vt:lpstr>In our Last Episode - Credentials Extracted</vt:lpstr>
      <vt:lpstr>Base64 Decode</vt:lpstr>
      <vt:lpstr>The attacker will Nmap for more information</vt:lpstr>
      <vt:lpstr>SSH into the Windows Victim</vt:lpstr>
      <vt:lpstr>Add an Administrative Account</vt:lpstr>
      <vt:lpstr>Stop A Service</vt:lpstr>
      <vt:lpstr>Creating a Scheduled Task (Backdoor)</vt:lpstr>
      <vt:lpstr>Adding a Batch File to Startup</vt:lpstr>
      <vt:lpstr>Stealing Data</vt:lpstr>
      <vt:lpstr>Data Exfiltration</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S. Galliano</dc:creator>
  <cp:revision>2</cp:revision>
  <dcterms:created xsi:type="dcterms:W3CDTF">2020-01-04T18:46:32Z</dcterms:created>
  <dcterms:modified xsi:type="dcterms:W3CDTF">2024-04-05T07:35:13Z</dcterms:modified>
</cp:coreProperties>
</file>